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25" r:id="rId2"/>
    <p:sldId id="326" r:id="rId3"/>
    <p:sldId id="327" r:id="rId4"/>
    <p:sldId id="328" r:id="rId5"/>
    <p:sldId id="329" r:id="rId6"/>
    <p:sldId id="330" r:id="rId7"/>
    <p:sldId id="331" r:id="rId8"/>
    <p:sldId id="294" r:id="rId9"/>
    <p:sldId id="342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2F00BD7-7B12-6A40-8A00-A8C3D0D55D3D}">
          <p14:sldIdLst>
            <p14:sldId id="325"/>
            <p14:sldId id="326"/>
          </p14:sldIdLst>
        </p14:section>
        <p14:section name="Alcohol Interlocks" id="{8BBF76E8-FABE-5B49-B085-2C4AA1EFBD3F}">
          <p14:sldIdLst>
            <p14:sldId id="327"/>
            <p14:sldId id="328"/>
            <p14:sldId id="329"/>
            <p14:sldId id="330"/>
            <p14:sldId id="331"/>
          </p14:sldIdLst>
        </p14:section>
        <p14:section name="Law Enforcement" id="{42100CA8-0697-B14C-B991-8C09ED2FD802}">
          <p14:sldIdLst/>
        </p14:section>
        <p14:section name="Criminal Justice" id="{45A5D533-E9F9-2240-88E0-5FF00A412D66}">
          <p14:sldIdLst/>
        </p14:section>
        <p14:section name="Health &amp; Safety" id="{324139B9-10EF-0A4A-8706-DFAD8EE869A7}">
          <p14:sldIdLst/>
        </p14:section>
        <p14:section name="Personal Safety" id="{6BD79BDA-FF76-6E4A-9F0D-3ADAEECD8597}">
          <p14:sldIdLst/>
        </p14:section>
        <p14:section name="Metrology" id="{F845EF6F-A4CF-E243-823C-CC87EE67F9AF}">
          <p14:sldIdLst/>
        </p14:section>
        <p14:section name="Accessories" id="{8D0C3535-676D-4041-9CFA-D6354D950540}">
          <p14:sldIdLst/>
        </p14:section>
        <p14:section name="Certifications" id="{76948336-5E56-7845-B860-4D660AF41F85}">
          <p14:sldIdLst>
            <p14:sldId id="294"/>
            <p14:sldId id="34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8080"/>
    <a:srgbClr val="074598"/>
    <a:srgbClr val="404040"/>
    <a:srgbClr val="4C4C4C"/>
    <a:srgbClr val="19191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1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2248" y="-1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CCAB198-BD4E-9941-AA54-7DFFD6ADEBED}" type="datetimeFigureOut">
              <a:rPr lang="en-US"/>
              <a:pPr>
                <a:defRPr/>
              </a:pPr>
              <a:t>18-08-30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31CBB6A-4558-7347-8011-3BDDF2A0D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862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7E1598C-EFDD-EF40-86A9-8F4D583119CD}" type="datetimeFigureOut">
              <a:rPr lang="en-US"/>
              <a:pPr>
                <a:defRPr/>
              </a:pPr>
              <a:t>18-08-30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DEA01EE-3D8E-7446-BBD1-737E51350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63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8EBB3-A5D6-B842-8AEA-742744ACAD6B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53069-602F-3B46-B3BA-368E06C9F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0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16C4B-3991-7847-A15C-BF903B0EE66F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B59D2-5934-7946-94B8-393B6558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5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2CBE9-40AD-D74E-A431-A91A3073D3F1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4662D-2B18-564C-96BE-714A70EF7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37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ntent - light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" y="7"/>
            <a:ext cx="9143999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44339" y="1485064"/>
            <a:ext cx="7815866" cy="4399668"/>
          </a:xfrm>
        </p:spPr>
        <p:txBody>
          <a:bodyPr l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920"/>
              </a:buClr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920"/>
              </a:buClr>
              <a:buFont typeface="Arial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920"/>
              </a:buClr>
              <a:buFont typeface="Lucida Grande"/>
              <a:buChar char="–"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47920"/>
              </a:buCl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47920"/>
              </a:buCl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CA" dirty="0" smtClean="0"/>
              <a:t>I’m a paragraph.</a:t>
            </a:r>
          </a:p>
          <a:p>
            <a:pPr lvl="1"/>
            <a:r>
              <a:rPr lang="en-CA" dirty="0" smtClean="0"/>
              <a:t>I’m a first level bullet</a:t>
            </a:r>
          </a:p>
          <a:p>
            <a:pPr lvl="2"/>
            <a:r>
              <a:rPr lang="en-CA" dirty="0" smtClean="0"/>
              <a:t>I’m a second level bullet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73490" y="6381564"/>
            <a:ext cx="403124" cy="315091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1257" y="6409325"/>
            <a:ext cx="356463" cy="241344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9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7ACD81F6-425B-DF43-9012-9658D983B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44339" y="5902735"/>
            <a:ext cx="2683930" cy="443861"/>
          </a:xfrm>
        </p:spPr>
        <p:txBody>
          <a:bodyPr lIns="18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47920"/>
              </a:buClr>
              <a:buFont typeface="+mj-lt"/>
              <a:buNone/>
              <a:defRPr sz="900" b="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47920"/>
              </a:buClr>
              <a:buFont typeface="+mj-lt"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47920"/>
              </a:buClr>
              <a:buFont typeface="+mj-lt"/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47920"/>
              </a:buCl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47920"/>
              </a:buCl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CA" dirty="0" smtClean="0"/>
              <a:t>I’m a small note</a:t>
            </a:r>
          </a:p>
        </p:txBody>
      </p:sp>
      <p:pic>
        <p:nvPicPr>
          <p:cNvPr id="10" name="Picture 9" descr="LGO-ACS-NN-CMYK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" y="6322983"/>
            <a:ext cx="552177" cy="41264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44348" y="319149"/>
            <a:ext cx="4643757" cy="539690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rgbClr val="F47920"/>
                </a:solidFill>
              </a:defRPr>
            </a:lvl1pPr>
          </a:lstStyle>
          <a:p>
            <a:r>
              <a:rPr lang="en-CA" dirty="0" smtClean="0"/>
              <a:t>I’m a title</a:t>
            </a:r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644348" y="866898"/>
            <a:ext cx="4643757" cy="418474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I’m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54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222245"/>
            <a:ext cx="9144000" cy="17791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0" y="3"/>
            <a:ext cx="9144000" cy="52222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61448" y="1027016"/>
            <a:ext cx="6746247" cy="252898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CA" dirty="0" smtClean="0"/>
              <a:t>Sentence case title. Don’t capitalize every word. Image is a placeholder. Change size, position and colour title as needed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491961" y="5982025"/>
            <a:ext cx="21814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F47920"/>
                </a:solidFill>
                <a:latin typeface="Helvetica Light"/>
                <a:cs typeface="Helvetica Light"/>
              </a:rPr>
              <a:t>life saving innovations</a:t>
            </a:r>
            <a:endParaRPr lang="en-US" sz="1400" dirty="0">
              <a:solidFill>
                <a:srgbClr val="F47920"/>
              </a:solidFill>
              <a:latin typeface="Helvetica Light"/>
              <a:cs typeface="Helvetica Light"/>
            </a:endParaRPr>
          </a:p>
        </p:txBody>
      </p:sp>
      <p:pic>
        <p:nvPicPr>
          <p:cNvPr id="8" name="Picture 7" descr="LGO-ACS-NN-CMYK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3" y="5407978"/>
            <a:ext cx="1800000" cy="1210620"/>
          </a:xfrm>
          <a:prstGeom prst="rect">
            <a:avLst/>
          </a:prstGeom>
        </p:spPr>
      </p:pic>
      <p:sp>
        <p:nvSpPr>
          <p:cNvPr id="10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761442" y="3556001"/>
            <a:ext cx="3293372" cy="146049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6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CA" dirty="0" smtClean="0"/>
              <a:t>Your name and email</a:t>
            </a:r>
          </a:p>
          <a:p>
            <a:pPr lvl="0"/>
            <a:r>
              <a:rPr lang="en-CA" dirty="0" err="1" smtClean="0"/>
              <a:t>Youremail@acs-corp.com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551161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page - Q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" y="4"/>
            <a:ext cx="3160889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73490" y="6381564"/>
            <a:ext cx="403124" cy="315091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GO-ACS-NN-CMYK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5" y="6322983"/>
            <a:ext cx="552177" cy="41264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70" y="4476304"/>
            <a:ext cx="4402667" cy="1002131"/>
          </a:xfrm>
        </p:spPr>
        <p:txBody>
          <a:bodyPr lIns="18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920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920"/>
              </a:buClr>
              <a:buFont typeface="Arial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7920"/>
              </a:buClr>
              <a:buFont typeface="Lucida Grande"/>
              <a:buChar char="–"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47920"/>
              </a:buCl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47920"/>
              </a:buCl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CA" dirty="0" smtClean="0"/>
              <a:t>Your name.</a:t>
            </a:r>
          </a:p>
          <a:p>
            <a:pPr lvl="0"/>
            <a:r>
              <a:rPr lang="en-CA" dirty="0" err="1" smtClean="0"/>
              <a:t>yourEmail@acs-corp.com</a:t>
            </a:r>
            <a:endParaRPr lang="en-CA" dirty="0" smtClean="0"/>
          </a:p>
          <a:p>
            <a:pPr lvl="0"/>
            <a:endParaRPr lang="en-CA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5634" y="803970"/>
            <a:ext cx="2908869" cy="1116907"/>
          </a:xfrm>
        </p:spPr>
        <p:txBody>
          <a:bodyPr>
            <a:noAutofit/>
          </a:bodyPr>
          <a:lstStyle>
            <a:lvl1pPr>
              <a:defRPr sz="2800">
                <a:solidFill>
                  <a:srgbClr val="F47920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1253" y="6382658"/>
            <a:ext cx="356463" cy="241344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9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7ACD81F6-425B-DF43-9012-9658D983B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0"/>
          </p:nvPr>
        </p:nvSpPr>
        <p:spPr>
          <a:xfrm>
            <a:off x="557712" y="4476304"/>
            <a:ext cx="2322428" cy="1002131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427600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445D-8A83-1747-8C14-B0F2ED3CD1C7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2A279-C798-614A-8AC3-5A907AFB7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8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DAAB8-56BF-5C4B-B127-256A6F46AC9B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82ED1-6075-704F-81D0-2BB68D9DD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4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7BDF3-851A-B441-BC00-FCE59481EF43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F15DA-BE5A-C847-8902-6B0E14862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7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6C38E-4211-1E40-9AFF-F0BF7487540A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60C42-6B83-724B-B2FE-CA720248C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7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0C4F6-35F3-B340-A94A-DE8C42011D2C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6308E-308B-2E4C-981C-EE878247B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3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1B8D1-9755-3A40-8DEC-0F99880C90C6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2E2D1-C3FA-5149-848F-DF0FF06A1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8A91B-E75C-2947-B9C0-0594C9988B54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0955B-0923-914E-A121-EF3ABB77F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5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D540-3683-F44A-ADB4-FA2790B8357C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B7E8C-DC2E-6547-9BAE-1F333E184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87D79D7-22AF-0242-9CB8-705A528E6395}" type="datetime1">
              <a:rPr lang="en-CA"/>
              <a:pPr>
                <a:defRPr/>
              </a:pPr>
              <a:t>18-08-30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BAF7BB1-B741-B448-9183-C46708C51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-98611"/>
            <a:ext cx="9151471" cy="5320852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TBD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TBD@acs-corp.com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lvl="0">
              <a:spcBef>
                <a:spcPts val="700"/>
              </a:spcBef>
              <a:defRPr sz="1800"/>
            </a:pPr>
            <a:r>
              <a:rPr lang="en-US" sz="2600" dirty="0" smtClean="0">
                <a:solidFill>
                  <a:schemeClr val="bg1"/>
                </a:solidFill>
              </a:rPr>
              <a:t>Corporate Overview</a:t>
            </a:r>
            <a:endParaRPr lang="en-US" sz="3200" i="1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56972EE-ED08-BE4A-BE23-44467B00499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AGENDA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0454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56972EE-ED08-BE4A-BE23-44467B00499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ACS. Overview</a:t>
            </a:r>
            <a:endParaRPr lang="en-US" sz="2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542742" y="821955"/>
            <a:ext cx="4643757" cy="5838138"/>
          </a:xfrm>
        </p:spPr>
        <p:txBody>
          <a:bodyPr>
            <a:normAutofit/>
          </a:bodyPr>
          <a:lstStyle/>
          <a:p>
            <a:r>
              <a:rPr lang="en-US" dirty="0"/>
              <a:t>Alcohol Countermeasure Systems (ACS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Canadian</a:t>
            </a:r>
            <a:r>
              <a:rPr lang="en-US" dirty="0"/>
              <a:t>-based </a:t>
            </a:r>
            <a:r>
              <a:rPr lang="en-US" dirty="0" smtClean="0"/>
              <a:t>corporation established in 1976</a:t>
            </a:r>
          </a:p>
          <a:p>
            <a:pPr lvl="1"/>
            <a:r>
              <a:rPr lang="en-US" dirty="0" smtClean="0"/>
              <a:t>Headquartered in Toronto, Ontario</a:t>
            </a:r>
          </a:p>
          <a:p>
            <a:endParaRPr lang="en-US" dirty="0" smtClean="0"/>
          </a:p>
          <a:p>
            <a:r>
              <a:rPr lang="en-US" dirty="0" smtClean="0"/>
              <a:t>Focused </a:t>
            </a:r>
            <a:r>
              <a:rPr lang="en-US" dirty="0"/>
              <a:t>on the design, development and manufacturing of innovative breath alcohol testing </a:t>
            </a:r>
            <a:r>
              <a:rPr lang="en-US" dirty="0" smtClean="0"/>
              <a:t>technology and safety applications.</a:t>
            </a:r>
          </a:p>
          <a:p>
            <a:endParaRPr lang="en-US" dirty="0" smtClean="0"/>
          </a:p>
          <a:p>
            <a:r>
              <a:rPr lang="en-US" dirty="0" smtClean="0"/>
              <a:t>International </a:t>
            </a:r>
            <a:r>
              <a:rPr lang="en-US" dirty="0"/>
              <a:t>sales and customer support:</a:t>
            </a:r>
          </a:p>
          <a:p>
            <a:pPr lvl="1"/>
            <a:r>
              <a:rPr lang="en-US" dirty="0"/>
              <a:t>USA</a:t>
            </a:r>
          </a:p>
          <a:p>
            <a:pPr lvl="1"/>
            <a:r>
              <a:rPr lang="en-US" dirty="0"/>
              <a:t>Sweden</a:t>
            </a:r>
          </a:p>
          <a:p>
            <a:pPr lvl="1"/>
            <a:r>
              <a:rPr lang="en-US" dirty="0"/>
              <a:t>France</a:t>
            </a:r>
          </a:p>
          <a:p>
            <a:pPr lvl="1"/>
            <a:r>
              <a:rPr lang="en-US" dirty="0"/>
              <a:t>United Kingdom</a:t>
            </a:r>
          </a:p>
          <a:p>
            <a:pPr lvl="1"/>
            <a:r>
              <a:rPr lang="en-US" dirty="0"/>
              <a:t>Hong Kong</a:t>
            </a:r>
          </a:p>
          <a:p>
            <a:pPr lvl="1"/>
            <a:r>
              <a:rPr lang="en-US" dirty="0"/>
              <a:t>Australia</a:t>
            </a:r>
          </a:p>
          <a:p>
            <a:pPr lvl="1"/>
            <a:r>
              <a:rPr lang="en-US" dirty="0"/>
              <a:t>Colombia</a:t>
            </a:r>
          </a:p>
          <a:p>
            <a:pPr lvl="1"/>
            <a:r>
              <a:rPr lang="en-US" dirty="0"/>
              <a:t>an extensive global network of authorized dealers.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 descr="Depositphotos_2033737_origin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r="13210"/>
          <a:stretch/>
        </p:blipFill>
        <p:spPr>
          <a:xfrm>
            <a:off x="6359260" y="3"/>
            <a:ext cx="2808434" cy="6857999"/>
          </a:xfrm>
          <a:prstGeom prst="rect">
            <a:avLst/>
          </a:prstGeom>
        </p:spPr>
      </p:pic>
      <p:sp>
        <p:nvSpPr>
          <p:cNvPr id="7" name="Text Placeholder 7"/>
          <p:cNvSpPr txBox="1">
            <a:spLocks/>
          </p:cNvSpPr>
          <p:nvPr/>
        </p:nvSpPr>
        <p:spPr>
          <a:xfrm>
            <a:off x="6530098" y="390527"/>
            <a:ext cx="2683930" cy="36839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Clr>
                <a:srgbClr val="F47920"/>
              </a:buClr>
              <a:buFont typeface="Arial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47920"/>
              </a:buClr>
              <a:buFont typeface="Lucida Grande"/>
              <a:buChar char="–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47920"/>
              </a:buClr>
              <a:buFont typeface="Lucida Grande"/>
              <a:buChar char="»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Our Vision</a:t>
            </a:r>
            <a:endParaRPr lang="en-US" sz="1800" b="1" dirty="0"/>
          </a:p>
        </p:txBody>
      </p:sp>
      <p:sp>
        <p:nvSpPr>
          <p:cNvPr id="8" name="Content Placeholder 10"/>
          <p:cNvSpPr>
            <a:spLocks noGrp="1"/>
          </p:cNvSpPr>
          <p:nvPr>
            <p:ph idx="4294967295"/>
          </p:nvPr>
        </p:nvSpPr>
        <p:spPr>
          <a:xfrm>
            <a:off x="6359261" y="1141995"/>
            <a:ext cx="2808434" cy="2498234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400" dirty="0">
                <a:latin typeface="Helvetica Light"/>
                <a:cs typeface="Helvetica Light"/>
              </a:rPr>
              <a:t>To develop life saving innovations that keep people </a:t>
            </a:r>
            <a:r>
              <a:rPr lang="en-US" sz="1400" dirty="0" smtClean="0">
                <a:latin typeface="Helvetica Light"/>
                <a:cs typeface="Helvetica Light"/>
              </a:rPr>
              <a:t>safe.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latin typeface="Helvetica Light"/>
                <a:cs typeface="Helvetica Light"/>
              </a:rPr>
              <a:t>To be a world leader in promoting safety and preventing impaired driving</a:t>
            </a:r>
            <a:endParaRPr lang="en-US" sz="1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4049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56972EE-ED08-BE4A-BE23-44467B00499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ACS. Operations</a:t>
            </a:r>
            <a:endParaRPr lang="en-US" sz="2400" dirty="0"/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5742700" y="146687"/>
            <a:ext cx="3410531" cy="36839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Clr>
                <a:srgbClr val="F47920"/>
              </a:buClr>
              <a:buFont typeface="Arial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47920"/>
              </a:buClr>
              <a:buFont typeface="Lucida Grande"/>
              <a:buChar char="–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47920"/>
              </a:buClr>
              <a:buFont typeface="Lucida Grande"/>
              <a:buChar char="»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Mission</a:t>
            </a:r>
            <a:endParaRPr lang="en-US" sz="1800" b="1" dirty="0"/>
          </a:p>
        </p:txBody>
      </p:sp>
      <p:sp>
        <p:nvSpPr>
          <p:cNvPr id="10" name="Content Placeholder 10"/>
          <p:cNvSpPr>
            <a:spLocks noGrp="1"/>
          </p:cNvSpPr>
          <p:nvPr>
            <p:ph idx="4294967295"/>
          </p:nvPr>
        </p:nvSpPr>
        <p:spPr>
          <a:xfrm>
            <a:off x="5717298" y="898155"/>
            <a:ext cx="3553702" cy="2498234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400" dirty="0" smtClean="0">
                <a:latin typeface="Helvetica Light"/>
                <a:cs typeface="Helvetica Light"/>
              </a:rPr>
              <a:t>To research and develop high quality, user-friendly products with a strong commitment to environmental and social responsibility.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latin typeface="Helvetica Light"/>
                <a:cs typeface="Helvetica Light"/>
              </a:rPr>
              <a:t>To improve global road safety through innovative design, manufacturing and customer support services.</a:t>
            </a:r>
            <a:endParaRPr lang="en-US" sz="1400" dirty="0">
              <a:latin typeface="Helvetica Light"/>
              <a:cs typeface="Helvetica Light"/>
            </a:endParaRPr>
          </a:p>
        </p:txBody>
      </p:sp>
      <p:pic>
        <p:nvPicPr>
          <p:cNvPr id="12" name="Picture 11" descr="Screen Shot 2016-11-15 at 12.3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1" y="3002280"/>
            <a:ext cx="5045552" cy="3243072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30042" y="791475"/>
            <a:ext cx="4643757" cy="2210807"/>
          </a:xfrm>
        </p:spPr>
        <p:txBody>
          <a:bodyPr>
            <a:noAutofit/>
          </a:bodyPr>
          <a:lstStyle/>
          <a:p>
            <a:r>
              <a:rPr lang="en-US" dirty="0" smtClean="0"/>
              <a:t>Serving </a:t>
            </a:r>
            <a:r>
              <a:rPr lang="en-US" dirty="0"/>
              <a:t>multiple markets:</a:t>
            </a:r>
          </a:p>
          <a:p>
            <a:pPr lvl="1"/>
            <a:r>
              <a:rPr lang="en-US" sz="1200" dirty="0" smtClean="0"/>
              <a:t>Law Enforcement</a:t>
            </a:r>
          </a:p>
          <a:p>
            <a:pPr lvl="1"/>
            <a:r>
              <a:rPr lang="en-US" sz="1200" dirty="0" smtClean="0"/>
              <a:t>Regulatory / Compliance</a:t>
            </a:r>
          </a:p>
          <a:p>
            <a:pPr lvl="1"/>
            <a:r>
              <a:rPr lang="en-US" sz="1200" dirty="0" smtClean="0"/>
              <a:t>Commercial / Public Fleet Management</a:t>
            </a:r>
          </a:p>
          <a:p>
            <a:pPr lvl="1"/>
            <a:r>
              <a:rPr lang="en-US" sz="1200" dirty="0" smtClean="0"/>
              <a:t>Automotive OEM</a:t>
            </a:r>
            <a:endParaRPr lang="en-US" sz="1200" dirty="0"/>
          </a:p>
          <a:p>
            <a:pPr lvl="1"/>
            <a:r>
              <a:rPr lang="en-US" sz="1200" dirty="0" smtClean="0"/>
              <a:t>Occupational Health &amp; Safety</a:t>
            </a:r>
          </a:p>
          <a:p>
            <a:pPr lvl="1"/>
            <a:r>
              <a:rPr lang="en-US" sz="1200" dirty="0" smtClean="0"/>
              <a:t>Personal safety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690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56972EE-ED08-BE4A-BE23-44467B00499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ACS. People</a:t>
            </a:r>
            <a:endParaRPr lang="en-US" sz="2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542742" y="821955"/>
            <a:ext cx="4643757" cy="5335007"/>
          </a:xfrm>
        </p:spPr>
        <p:txBody>
          <a:bodyPr>
            <a:normAutofit/>
          </a:bodyPr>
          <a:lstStyle/>
          <a:p>
            <a:r>
              <a:rPr lang="en-US" dirty="0"/>
              <a:t>Our Efforts Save Lives</a:t>
            </a:r>
          </a:p>
          <a:p>
            <a:pPr lvl="1"/>
            <a:r>
              <a:rPr lang="en-US" dirty="0"/>
              <a:t>Engineers</a:t>
            </a:r>
          </a:p>
          <a:p>
            <a:pPr lvl="1"/>
            <a:r>
              <a:rPr lang="en-US" dirty="0"/>
              <a:t>Research scientists</a:t>
            </a:r>
          </a:p>
          <a:p>
            <a:pPr lvl="1"/>
            <a:r>
              <a:rPr lang="en-US" dirty="0"/>
              <a:t>Technical design</a:t>
            </a:r>
          </a:p>
          <a:p>
            <a:pPr lvl="1"/>
            <a:r>
              <a:rPr lang="en-US" dirty="0"/>
              <a:t>Production</a:t>
            </a:r>
          </a:p>
          <a:p>
            <a:pPr lvl="1"/>
            <a:r>
              <a:rPr lang="en-US" dirty="0"/>
              <a:t>Customer support representatives</a:t>
            </a:r>
          </a:p>
          <a:p>
            <a:pPr lvl="1"/>
            <a:r>
              <a:rPr lang="en-US" dirty="0"/>
              <a:t>Accounting and finance </a:t>
            </a:r>
          </a:p>
          <a:p>
            <a:pPr lvl="1"/>
            <a:r>
              <a:rPr lang="en-US" dirty="0"/>
              <a:t>Sales and marketing</a:t>
            </a:r>
          </a:p>
          <a:p>
            <a:endParaRPr lang="en-US" dirty="0"/>
          </a:p>
          <a:p>
            <a:r>
              <a:rPr lang="en-US" dirty="0"/>
              <a:t>A proud and long-standing partner of global road safety organizations</a:t>
            </a:r>
          </a:p>
          <a:p>
            <a:pPr lvl="1"/>
            <a:r>
              <a:rPr lang="en-US" dirty="0"/>
              <a:t>Traffic Injury Research Foundation (TIRF)</a:t>
            </a:r>
          </a:p>
          <a:p>
            <a:pPr lvl="1"/>
            <a:r>
              <a:rPr lang="en-US" dirty="0"/>
              <a:t>European Transport Safety Council (ETSC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Advocacy organizations</a:t>
            </a:r>
          </a:p>
          <a:p>
            <a:pPr lvl="1"/>
            <a:r>
              <a:rPr lang="en-US" dirty="0"/>
              <a:t>Mothers Against Drunk Driving (MADD)</a:t>
            </a:r>
          </a:p>
          <a:p>
            <a:endParaRPr lang="en-US" dirty="0"/>
          </a:p>
          <a:p>
            <a:pPr lvl="2"/>
            <a:endParaRPr lang="en-US" dirty="0"/>
          </a:p>
          <a:p>
            <a:endParaRPr lang="en-US" dirty="0" smtClean="0"/>
          </a:p>
        </p:txBody>
      </p:sp>
      <p:sp>
        <p:nvSpPr>
          <p:cNvPr id="12" name="Text Placeholder 10"/>
          <p:cNvSpPr txBox="1">
            <a:spLocks/>
          </p:cNvSpPr>
          <p:nvPr/>
        </p:nvSpPr>
        <p:spPr>
          <a:xfrm>
            <a:off x="5531557" y="196854"/>
            <a:ext cx="2683930" cy="36839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Clr>
                <a:srgbClr val="F47920"/>
              </a:buClr>
              <a:buFont typeface="Arial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47920"/>
              </a:buClr>
              <a:buFont typeface="Lucida Grande"/>
              <a:buChar char="–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47920"/>
              </a:buClr>
              <a:buFont typeface="Lucida Grande"/>
              <a:buChar char="»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Core values</a:t>
            </a:r>
            <a:endParaRPr lang="en-US" sz="1800" b="1" dirty="0"/>
          </a:p>
        </p:txBody>
      </p:sp>
      <p:sp>
        <p:nvSpPr>
          <p:cNvPr id="13" name="Content Placeholder 11"/>
          <p:cNvSpPr>
            <a:spLocks noGrp="1"/>
          </p:cNvSpPr>
          <p:nvPr>
            <p:ph idx="4294967295"/>
          </p:nvPr>
        </p:nvSpPr>
        <p:spPr>
          <a:xfrm>
            <a:off x="5531557" y="593355"/>
            <a:ext cx="3472746" cy="2498234"/>
          </a:xfrm>
          <a:prstGeom prst="rect">
            <a:avLst/>
          </a:prstGeom>
        </p:spPr>
        <p:txBody>
          <a:bodyPr/>
          <a:lstStyle/>
          <a:p>
            <a:pPr marL="92075" indent="-92075">
              <a:buFont typeface="Arial"/>
              <a:buChar char="•"/>
            </a:pPr>
            <a:r>
              <a:rPr lang="en-US" sz="1400" dirty="0" smtClean="0">
                <a:latin typeface="Helvetica Light"/>
                <a:cs typeface="Helvetica Light"/>
              </a:rPr>
              <a:t>Provide quality customer care</a:t>
            </a:r>
          </a:p>
          <a:p>
            <a:pPr marL="92075" indent="-92075">
              <a:buFont typeface="Arial"/>
              <a:buChar char="•"/>
            </a:pPr>
            <a:r>
              <a:rPr lang="en-US" sz="1400" dirty="0" smtClean="0">
                <a:latin typeface="Helvetica Light"/>
                <a:cs typeface="Helvetica Light"/>
              </a:rPr>
              <a:t>Focus on innovation and entrepreneurship</a:t>
            </a:r>
          </a:p>
          <a:p>
            <a:pPr marL="92075" indent="-92075">
              <a:buFont typeface="Arial"/>
              <a:buChar char="•"/>
            </a:pPr>
            <a:r>
              <a:rPr lang="en-US" sz="1400" dirty="0" smtClean="0">
                <a:latin typeface="Helvetica Light"/>
                <a:cs typeface="Helvetica Light"/>
              </a:rPr>
              <a:t>Embrace collaboration and cooperation</a:t>
            </a:r>
          </a:p>
          <a:p>
            <a:pPr marL="92075" indent="-92075">
              <a:buFont typeface="Arial"/>
              <a:buChar char="•"/>
            </a:pPr>
            <a:r>
              <a:rPr lang="en-US" sz="1400" dirty="0" smtClean="0">
                <a:latin typeface="Helvetica Light"/>
                <a:cs typeface="Helvetica Light"/>
              </a:rPr>
              <a:t>Strive for excellence and improvement</a:t>
            </a:r>
          </a:p>
          <a:p>
            <a:pPr marL="92075" indent="-92075">
              <a:buFont typeface="Arial"/>
              <a:buChar char="•"/>
            </a:pPr>
            <a:r>
              <a:rPr lang="en-US" sz="1400" dirty="0" smtClean="0">
                <a:latin typeface="Helvetica Light"/>
                <a:cs typeface="Helvetica Light"/>
              </a:rPr>
              <a:t>Contribute to community safety and well-being</a:t>
            </a:r>
            <a:endParaRPr lang="en-US" sz="1400" dirty="0">
              <a:latin typeface="Helvetica Light"/>
              <a:cs typeface="Helvetica Light"/>
            </a:endParaRPr>
          </a:p>
          <a:p>
            <a:endParaRPr lang="en-US" dirty="0"/>
          </a:p>
        </p:txBody>
      </p:sp>
      <p:pic>
        <p:nvPicPr>
          <p:cNvPr id="14" name="Picture 13" descr="Beautiful Scientist_BLANK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7"/>
          <a:stretch/>
        </p:blipFill>
        <p:spPr>
          <a:xfrm>
            <a:off x="6086869" y="2407922"/>
            <a:ext cx="3057133" cy="44653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660" y="6024900"/>
            <a:ext cx="618490" cy="742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325" y="6137606"/>
            <a:ext cx="915035" cy="5728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695" y="6203173"/>
            <a:ext cx="1001560" cy="35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97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56972EE-ED08-BE4A-BE23-44467B00499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ACS. Quality</a:t>
            </a:r>
            <a:endParaRPr lang="en-US" sz="2400" dirty="0"/>
          </a:p>
        </p:txBody>
      </p:sp>
      <p:pic>
        <p:nvPicPr>
          <p:cNvPr id="22" name="Picture 21" descr="Depositphotos_4151513_origin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6"/>
          <a:stretch/>
        </p:blipFill>
        <p:spPr>
          <a:xfrm>
            <a:off x="5768575" y="2100623"/>
            <a:ext cx="3375427" cy="4787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16" y="942385"/>
            <a:ext cx="1436187" cy="1723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1" y="944402"/>
            <a:ext cx="1447800" cy="173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598" y="944402"/>
            <a:ext cx="1447800" cy="1737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573" y="319148"/>
            <a:ext cx="1181100" cy="1417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499" y="355506"/>
            <a:ext cx="1150802" cy="13809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7715" y="2780456"/>
            <a:ext cx="5030287" cy="304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Offering internationally recognized manufacturing quality, our global operations are supported with industry leading product and service quality, and are certified to ISO 9001, ISO 14001, ISO/TS 16949, ISO 17034 and ISO/IEC 17025. Our commitment to safety, quality and customer service defines our industry leadership.</a:t>
            </a:r>
          </a:p>
          <a:p>
            <a:endParaRPr lang="en-US" sz="1200" dirty="0"/>
          </a:p>
          <a:p>
            <a:r>
              <a:rPr lang="en-US" sz="1200" dirty="0"/>
              <a:t>ACS and its affiliates are committed to maintaining the highest standards in:</a:t>
            </a:r>
          </a:p>
          <a:p>
            <a:r>
              <a:rPr lang="en-US" sz="1200" dirty="0"/>
              <a:t>the technology we develop</a:t>
            </a:r>
          </a:p>
          <a:p>
            <a:r>
              <a:rPr lang="en-US" sz="1200" dirty="0"/>
              <a:t>the products we manufacture</a:t>
            </a:r>
          </a:p>
          <a:p>
            <a:r>
              <a:rPr lang="en-US" sz="1200" dirty="0"/>
              <a:t>the services we provide</a:t>
            </a:r>
          </a:p>
          <a:p>
            <a:endParaRPr lang="en-US" sz="1200" dirty="0"/>
          </a:p>
          <a:p>
            <a:r>
              <a:rPr lang="en-US" sz="1200" dirty="0"/>
              <a:t>Our teams of dedicated employees surpass our quality objectives by:</a:t>
            </a:r>
          </a:p>
          <a:p>
            <a:r>
              <a:rPr lang="en-US" sz="1200" dirty="0"/>
              <a:t>continual improvement</a:t>
            </a:r>
          </a:p>
          <a:p>
            <a:r>
              <a:rPr lang="en-US" sz="1200" dirty="0"/>
              <a:t>superior levels of customer satisfaction and expectations</a:t>
            </a:r>
          </a:p>
          <a:p>
            <a:r>
              <a:rPr lang="en-US" sz="1200" dirty="0"/>
              <a:t>employee empowerment and accountability</a:t>
            </a:r>
          </a:p>
          <a:p>
            <a:r>
              <a:rPr lang="en-US" sz="1200" dirty="0"/>
              <a:t>dedication to excellence</a:t>
            </a:r>
          </a:p>
        </p:txBody>
      </p:sp>
    </p:spTree>
    <p:extLst>
      <p:ext uri="{BB962C8B-B14F-4D97-AF65-F5344CB8AC3E}">
        <p14:creationId xmlns:p14="http://schemas.microsoft.com/office/powerpoint/2010/main" val="519109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56972EE-ED08-BE4A-BE23-44467B00499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ACS. Locations</a:t>
            </a:r>
            <a:endParaRPr lang="en-US" sz="2400" dirty="0"/>
          </a:p>
        </p:txBody>
      </p:sp>
      <p:pic>
        <p:nvPicPr>
          <p:cNvPr id="5" name="Picture 4" descr="ALCOLOCK World Map TEST-0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t="15047" r="12286" b="10166"/>
          <a:stretch/>
        </p:blipFill>
        <p:spPr>
          <a:xfrm>
            <a:off x="235062" y="901506"/>
            <a:ext cx="8601365" cy="58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89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927101"/>
            <a:ext cx="91440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pc="14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/>
                <a:ea typeface="+mn-ea"/>
                <a:cs typeface="Helvetica Light"/>
              </a:rPr>
              <a:t>Certifications</a:t>
            </a:r>
          </a:p>
        </p:txBody>
      </p:sp>
      <p:pic>
        <p:nvPicPr>
          <p:cNvPr id="53252" name="Picture 1" descr="Screen Shot 2016-05-16 at 2.57.44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6387" y="2854476"/>
            <a:ext cx="5151235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7"/>
          <p:cNvSpPr txBox="1">
            <a:spLocks noChangeArrowheads="1"/>
          </p:cNvSpPr>
          <p:nvPr/>
        </p:nvSpPr>
        <p:spPr bwMode="auto">
          <a:xfrm>
            <a:off x="1504954" y="1690690"/>
            <a:ext cx="6170613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1600" dirty="0">
                <a:latin typeface="Helvetica Light" charset="0"/>
              </a:rPr>
              <a:t>ACS is proud of its operations and quality management.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1600" dirty="0">
                <a:latin typeface="Helvetica Light" charset="0"/>
              </a:rPr>
              <a:t> We have achieved some of the industry’s best known quality management certifications.</a:t>
            </a:r>
          </a:p>
        </p:txBody>
      </p:sp>
      <p:sp>
        <p:nvSpPr>
          <p:cNvPr id="9" name="TextBox 10"/>
          <p:cNvSpPr txBox="1">
            <a:spLocks noChangeAspect="1" noChangeArrowheads="1"/>
          </p:cNvSpPr>
          <p:nvPr/>
        </p:nvSpPr>
        <p:spPr bwMode="auto">
          <a:xfrm>
            <a:off x="8636775" y="6459813"/>
            <a:ext cx="364202" cy="276999"/>
          </a:xfrm>
          <a:prstGeom prst="rect">
            <a:avLst/>
          </a:prstGeom>
          <a:solidFill>
            <a:srgbClr val="FF6600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fld id="{048854B2-A0DA-B241-B6F6-25F4CA9F1723}" type="slidenum">
              <a:rPr lang="en-US" sz="1200" b="1">
                <a:solidFill>
                  <a:schemeClr val="bg1"/>
                </a:solidFill>
                <a:latin typeface="Helvetica Light"/>
                <a:cs typeface="Helvetica Light"/>
              </a:rPr>
              <a:pPr algn="ctr" eaLnBrk="1" hangingPunct="1"/>
              <a:t>8</a:t>
            </a:fld>
            <a:endParaRPr lang="en-US" sz="1600" b="1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pic>
        <p:nvPicPr>
          <p:cNvPr id="11" name="Picture 12" descr="Screen Shot 2016-05-16 at 9.42.07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7447" y="6412121"/>
            <a:ext cx="943428" cy="42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2LA-accredited-symbol.4169.01-ISO-IEC-170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414" y="4683263"/>
            <a:ext cx="2001176" cy="1620000"/>
          </a:xfrm>
          <a:prstGeom prst="rect">
            <a:avLst/>
          </a:prstGeom>
        </p:spPr>
      </p:pic>
      <p:pic>
        <p:nvPicPr>
          <p:cNvPr id="3" name="Picture 2" descr="A2LA-accredited-symbol.4169.02-ISO-170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666" y="4683263"/>
            <a:ext cx="2001176" cy="16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TBD</a:t>
            </a:r>
            <a:endParaRPr lang="en-US" sz="1600" dirty="0"/>
          </a:p>
          <a:p>
            <a:r>
              <a:rPr lang="en-US" sz="1600" dirty="0" err="1" smtClean="0"/>
              <a:t>TBDy@acs-corp.com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CD81F6-425B-DF43-9012-9658D983B3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0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400941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11956</TotalTime>
  <Words>407</Words>
  <Application>Microsoft Macintosh PowerPoint</Application>
  <PresentationFormat>On-screen Show (4:3)</PresentationFormat>
  <Paragraphs>91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AGENDA</vt:lpstr>
      <vt:lpstr>ACS. Overview</vt:lpstr>
      <vt:lpstr>ACS. Operations</vt:lpstr>
      <vt:lpstr>ACS. People</vt:lpstr>
      <vt:lpstr>ACS. Quality</vt:lpstr>
      <vt:lpstr>ACS. Locations</vt:lpstr>
      <vt:lpstr>PowerPoint Presentation</vt:lpstr>
      <vt:lpstr>PowerPoint Presentation</vt:lpstr>
    </vt:vector>
  </TitlesOfParts>
  <Company>acs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Dacanay</dc:creator>
  <cp:lastModifiedBy>Tony</cp:lastModifiedBy>
  <cp:revision>334</cp:revision>
  <cp:lastPrinted>2016-05-17T16:51:05Z</cp:lastPrinted>
  <dcterms:created xsi:type="dcterms:W3CDTF">2016-05-16T13:26:10Z</dcterms:created>
  <dcterms:modified xsi:type="dcterms:W3CDTF">2018-08-30T17:52:43Z</dcterms:modified>
</cp:coreProperties>
</file>