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handoutMasterIdLst>
    <p:handoutMasterId r:id="rId72"/>
  </p:handoutMasterIdLst>
  <p:sldIdLst>
    <p:sldId id="325" r:id="rId2"/>
    <p:sldId id="326" r:id="rId3"/>
    <p:sldId id="327" r:id="rId4"/>
    <p:sldId id="328" r:id="rId5"/>
    <p:sldId id="329" r:id="rId6"/>
    <p:sldId id="330" r:id="rId7"/>
    <p:sldId id="331" r:id="rId8"/>
    <p:sldId id="332" r:id="rId9"/>
    <p:sldId id="333" r:id="rId10"/>
    <p:sldId id="335" r:id="rId11"/>
    <p:sldId id="336" r:id="rId12"/>
    <p:sldId id="306" r:id="rId13"/>
    <p:sldId id="281" r:id="rId14"/>
    <p:sldId id="284" r:id="rId15"/>
    <p:sldId id="313" r:id="rId16"/>
    <p:sldId id="314" r:id="rId17"/>
    <p:sldId id="305" r:id="rId18"/>
    <p:sldId id="298" r:id="rId19"/>
    <p:sldId id="283" r:id="rId20"/>
    <p:sldId id="315" r:id="rId21"/>
    <p:sldId id="302" r:id="rId22"/>
    <p:sldId id="299" r:id="rId23"/>
    <p:sldId id="258" r:id="rId24"/>
    <p:sldId id="257" r:id="rId25"/>
    <p:sldId id="259" r:id="rId26"/>
    <p:sldId id="262" r:id="rId27"/>
    <p:sldId id="260" r:id="rId28"/>
    <p:sldId id="279" r:id="rId29"/>
    <p:sldId id="311" r:id="rId30"/>
    <p:sldId id="280" r:id="rId31"/>
    <p:sldId id="310" r:id="rId32"/>
    <p:sldId id="312" r:id="rId33"/>
    <p:sldId id="317" r:id="rId34"/>
    <p:sldId id="273" r:id="rId35"/>
    <p:sldId id="274" r:id="rId36"/>
    <p:sldId id="275" r:id="rId37"/>
    <p:sldId id="303" r:id="rId38"/>
    <p:sldId id="307" r:id="rId39"/>
    <p:sldId id="263" r:id="rId40"/>
    <p:sldId id="264" r:id="rId41"/>
    <p:sldId id="271" r:id="rId42"/>
    <p:sldId id="272" r:id="rId43"/>
    <p:sldId id="276" r:id="rId44"/>
    <p:sldId id="304" r:id="rId45"/>
    <p:sldId id="278" r:id="rId46"/>
    <p:sldId id="309" r:id="rId47"/>
    <p:sldId id="265" r:id="rId48"/>
    <p:sldId id="266" r:id="rId49"/>
    <p:sldId id="268" r:id="rId50"/>
    <p:sldId id="269" r:id="rId51"/>
    <p:sldId id="270" r:id="rId52"/>
    <p:sldId id="301" r:id="rId53"/>
    <p:sldId id="297" r:id="rId54"/>
    <p:sldId id="287" r:id="rId55"/>
    <p:sldId id="288" r:id="rId56"/>
    <p:sldId id="289" r:id="rId57"/>
    <p:sldId id="290" r:id="rId58"/>
    <p:sldId id="295" r:id="rId59"/>
    <p:sldId id="296" r:id="rId60"/>
    <p:sldId id="316" r:id="rId61"/>
    <p:sldId id="293" r:id="rId62"/>
    <p:sldId id="292" r:id="rId63"/>
    <p:sldId id="318" r:id="rId64"/>
    <p:sldId id="319" r:id="rId65"/>
    <p:sldId id="321" r:id="rId66"/>
    <p:sldId id="320" r:id="rId67"/>
    <p:sldId id="323" r:id="rId68"/>
    <p:sldId id="294" r:id="rId69"/>
    <p:sldId id="342" r:id="rId7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MS PGothic" charset="0"/>
        <a:cs typeface="MS PGothic"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521415D9-36F7-43E2-AB2F-B90AF26B5E84}">
      <p14:sectionLst xmlns:p14="http://schemas.microsoft.com/office/powerpoint/2010/main">
        <p14:section name="Default Section" id="{52F00BD7-7B12-6A40-8A00-A8C3D0D55D3D}">
          <p14:sldIdLst>
            <p14:sldId id="325"/>
            <p14:sldId id="326"/>
          </p14:sldIdLst>
        </p14:section>
        <p14:section name="Alcohol Interlocks" id="{8BBF76E8-FABE-5B49-B085-2C4AA1EFBD3F}">
          <p14:sldIdLst>
            <p14:sldId id="327"/>
            <p14:sldId id="328"/>
            <p14:sldId id="329"/>
            <p14:sldId id="330"/>
            <p14:sldId id="331"/>
            <p14:sldId id="332"/>
            <p14:sldId id="333"/>
            <p14:sldId id="335"/>
            <p14:sldId id="336"/>
            <p14:sldId id="306"/>
            <p14:sldId id="281"/>
            <p14:sldId id="284"/>
            <p14:sldId id="313"/>
            <p14:sldId id="314"/>
            <p14:sldId id="305"/>
            <p14:sldId id="298"/>
            <p14:sldId id="283"/>
            <p14:sldId id="315"/>
            <p14:sldId id="302"/>
          </p14:sldIdLst>
        </p14:section>
        <p14:section name="Law Enforcement" id="{42100CA8-0697-B14C-B991-8C09ED2FD802}">
          <p14:sldIdLst>
            <p14:sldId id="299"/>
            <p14:sldId id="258"/>
            <p14:sldId id="257"/>
            <p14:sldId id="259"/>
            <p14:sldId id="262"/>
            <p14:sldId id="260"/>
            <p14:sldId id="279"/>
            <p14:sldId id="311"/>
            <p14:sldId id="280"/>
            <p14:sldId id="310"/>
            <p14:sldId id="312"/>
          </p14:sldIdLst>
        </p14:section>
        <p14:section name="Criminal Justice" id="{45A5D533-E9F9-2240-88E0-5FF00A412D66}">
          <p14:sldIdLst>
            <p14:sldId id="317"/>
            <p14:sldId id="273"/>
            <p14:sldId id="274"/>
            <p14:sldId id="275"/>
            <p14:sldId id="303"/>
          </p14:sldIdLst>
        </p14:section>
        <p14:section name="Health &amp; Safety" id="{324139B9-10EF-0A4A-8706-DFAD8EE869A7}">
          <p14:sldIdLst>
            <p14:sldId id="307"/>
            <p14:sldId id="263"/>
            <p14:sldId id="264"/>
            <p14:sldId id="271"/>
            <p14:sldId id="272"/>
            <p14:sldId id="276"/>
            <p14:sldId id="304"/>
            <p14:sldId id="278"/>
          </p14:sldIdLst>
        </p14:section>
        <p14:section name="Personal Safety" id="{6BD79BDA-FF76-6E4A-9F0D-3ADAEECD8597}">
          <p14:sldIdLst>
            <p14:sldId id="309"/>
            <p14:sldId id="265"/>
            <p14:sldId id="266"/>
            <p14:sldId id="268"/>
            <p14:sldId id="269"/>
            <p14:sldId id="270"/>
            <p14:sldId id="301"/>
          </p14:sldIdLst>
        </p14:section>
        <p14:section name="Metrology" id="{F845EF6F-A4CF-E243-823C-CC87EE67F9AF}">
          <p14:sldIdLst>
            <p14:sldId id="297"/>
            <p14:sldId id="287"/>
            <p14:sldId id="288"/>
            <p14:sldId id="289"/>
            <p14:sldId id="290"/>
            <p14:sldId id="295"/>
            <p14:sldId id="296"/>
            <p14:sldId id="316"/>
            <p14:sldId id="293"/>
            <p14:sldId id="292"/>
          </p14:sldIdLst>
        </p14:section>
        <p14:section name="Accessories" id="{8D0C3535-676D-4041-9CFA-D6354D950540}">
          <p14:sldIdLst>
            <p14:sldId id="318"/>
            <p14:sldId id="319"/>
            <p14:sldId id="321"/>
            <p14:sldId id="320"/>
            <p14:sldId id="323"/>
          </p14:sldIdLst>
        </p14:section>
        <p14:section name="Certifications" id="{76948336-5E56-7845-B860-4D660AF41F85}">
          <p14:sldIdLst>
            <p14:sldId id="294"/>
            <p14:sldId id="34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8080"/>
    <a:srgbClr val="074598"/>
    <a:srgbClr val="404040"/>
    <a:srgbClr val="4C4C4C"/>
    <a:srgbClr val="19191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1" autoAdjust="0"/>
    <p:restoredTop sz="94660"/>
  </p:normalViewPr>
  <p:slideViewPr>
    <p:cSldViewPr snapToGrid="0" snapToObjects="1">
      <p:cViewPr>
        <p:scale>
          <a:sx n="90" d="100"/>
          <a:sy n="90" d="100"/>
        </p:scale>
        <p:origin x="-360" y="-13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CCAB198-BD4E-9941-AA54-7DFFD6ADEBED}" type="datetimeFigureOut">
              <a:rPr lang="en-US"/>
              <a:pPr>
                <a:defRPr/>
              </a:pPr>
              <a:t>18-05-11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31CBB6A-4558-7347-8011-3BDDF2A0DCEE}" type="slidenum">
              <a:rPr lang="en-US"/>
              <a:pPr>
                <a:defRPr/>
              </a:pPr>
              <a:t>‹#›</a:t>
            </a:fld>
            <a:endParaRPr lang="en-US"/>
          </a:p>
        </p:txBody>
      </p:sp>
    </p:spTree>
    <p:extLst>
      <p:ext uri="{BB962C8B-B14F-4D97-AF65-F5344CB8AC3E}">
        <p14:creationId xmlns:p14="http://schemas.microsoft.com/office/powerpoint/2010/main" val="24055862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7E1598C-EFDD-EF40-86A9-8F4D583119CD}" type="datetimeFigureOut">
              <a:rPr lang="en-US"/>
              <a:pPr>
                <a:defRPr/>
              </a:pPr>
              <a:t>18-05-11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DEA01EE-3D8E-7446-BBD1-737E51350EDF}" type="slidenum">
              <a:rPr lang="en-US"/>
              <a:pPr>
                <a:defRPr/>
              </a:pPr>
              <a:t>‹#›</a:t>
            </a:fld>
            <a:endParaRPr lang="en-US"/>
          </a:p>
        </p:txBody>
      </p:sp>
    </p:spTree>
    <p:extLst>
      <p:ext uri="{BB962C8B-B14F-4D97-AF65-F5344CB8AC3E}">
        <p14:creationId xmlns:p14="http://schemas.microsoft.com/office/powerpoint/2010/main" val="241892630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LR alcohol interlock is designed </a:t>
            </a:r>
            <a:r>
              <a:rPr lang="en-US" sz="1200" dirty="0" smtClean="0">
                <a:latin typeface="Helvetica Light" charset="0"/>
              </a:rPr>
              <a:t>for compliance programs for drink driving offenders and prevents a vehicle from being started unless the driver provides an accepted breath sample with an alcohol concentration below the pre-set limit. </a:t>
            </a:r>
          </a:p>
          <a:p>
            <a:pPr eaLnBrk="1" hangingPunct="1"/>
            <a:endParaRPr lang="en-US" sz="1200" dirty="0" smtClean="0"/>
          </a:p>
          <a:p>
            <a:pPr eaLnBrk="1" hangingPunct="1"/>
            <a:r>
              <a:rPr lang="en-US" sz="1200" dirty="0" smtClean="0">
                <a:latin typeface="Helvetica Light" charset="0"/>
              </a:rPr>
              <a:t>ALCOLOCK LR records event data from each breath test and enables secure transmission to a central server for reporting to jurisdictional authorities. It may also be integrated with the FOCUS camera for driver identification.</a:t>
            </a:r>
          </a:p>
          <a:p>
            <a:pPr eaLnBrk="1" hangingPunct="1"/>
            <a:endParaRPr lang="en-US" sz="1200" dirty="0" smtClean="0">
              <a:latin typeface="Helvetica Light" charset="0"/>
            </a:endParaRPr>
          </a:p>
          <a:p>
            <a:pPr eaLnBrk="1" hangingPunct="1"/>
            <a:r>
              <a:rPr lang="en-US" sz="1200" dirty="0" smtClean="0">
                <a:latin typeface="Helvetica Light" charset="0"/>
              </a:rPr>
              <a:t>ALCOLOCK LR provides ease of use while preventing tampering to comply with international performance standards, and features optional wireless communication through Wi-Fi or GPRS, and GPS coordinates for the recorded event data.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14</a:t>
            </a:fld>
            <a:endParaRPr lang="en-US"/>
          </a:p>
        </p:txBody>
      </p:sp>
    </p:spTree>
    <p:extLst>
      <p:ext uri="{BB962C8B-B14F-4D97-AF65-F5344CB8AC3E}">
        <p14:creationId xmlns:p14="http://schemas.microsoft.com/office/powerpoint/2010/main" val="289979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ALERT is a portable breath alcohol tester (PBT) used in commercial and law enforcement operations.</a:t>
            </a:r>
          </a:p>
          <a:p>
            <a:pPr eaLnBrk="1" hangingPunct="1"/>
            <a:endParaRPr lang="en-CA" sz="1200" dirty="0" smtClean="0">
              <a:latin typeface="Helvetica Light" charset="0"/>
            </a:endParaRPr>
          </a:p>
          <a:p>
            <a:pPr eaLnBrk="1" hangingPunct="1"/>
            <a:r>
              <a:rPr lang="en-CA" sz="1200" dirty="0" smtClean="0">
                <a:latin typeface="Helvetica Light" charset="0"/>
              </a:rPr>
              <a:t>The ALERT J5 uses a high performance electrochemical sensor – the standard for portable evidential breath testers used by law enforcement.</a:t>
            </a:r>
          </a:p>
          <a:p>
            <a:pPr eaLnBrk="1" hangingPunct="1"/>
            <a:endParaRPr lang="en-CA" sz="1200" dirty="0" smtClean="0">
              <a:latin typeface="Helvetica Light" charset="0"/>
            </a:endParaRPr>
          </a:p>
          <a:p>
            <a:pPr eaLnBrk="1" hangingPunct="1"/>
            <a:r>
              <a:rPr lang="en-CA" sz="1200" dirty="0" smtClean="0">
                <a:latin typeface="Helvetica Light" charset="0"/>
              </a:rPr>
              <a:t>Providing both active and passive breath sampling functionality, increased storage capacity and Bluetooth printing capability, the ALERT J5 delivers enhanced professional accuracy in a compact single-unit design.</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27</a:t>
            </a:fld>
            <a:endParaRPr lang="en-US"/>
          </a:p>
        </p:txBody>
      </p:sp>
    </p:spTree>
    <p:extLst>
      <p:ext uri="{BB962C8B-B14F-4D97-AF65-F5344CB8AC3E}">
        <p14:creationId xmlns:p14="http://schemas.microsoft.com/office/powerpoint/2010/main" val="3299357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600" dirty="0" err="1" smtClean="0">
                <a:latin typeface="Helvetica Light" charset="0"/>
              </a:rPr>
              <a:t>DrugWipe</a:t>
            </a:r>
            <a:r>
              <a:rPr lang="en-CA" sz="1600" dirty="0" smtClean="0">
                <a:latin typeface="Helvetica Light" charset="0"/>
              </a:rPr>
              <a:t> is the leading choice for police officers, customs officials, border control, rehabilitation clinics, correctional facilities</a:t>
            </a:r>
            <a:r>
              <a:rPr lang="en-US" sz="1600" dirty="0" smtClean="0"/>
              <a:t> and emergency</a:t>
            </a:r>
            <a:r>
              <a:rPr lang="en-US" sz="1600" baseline="0" dirty="0" smtClean="0"/>
              <a:t> medical service personnel </a:t>
            </a:r>
            <a:r>
              <a:rPr lang="en-US" sz="1600" dirty="0" smtClean="0">
                <a:latin typeface="Helvetica Light" charset="0"/>
              </a:rPr>
              <a:t>for oral fluid (saliva) based testing for drug abuse.</a:t>
            </a:r>
            <a:r>
              <a:rPr lang="en-CA" sz="1600" dirty="0" smtClean="0">
                <a:latin typeface="Helvetica Light" charset="0"/>
              </a:rPr>
              <a:t> </a:t>
            </a:r>
          </a:p>
          <a:p>
            <a:pPr eaLnBrk="1" hangingPunct="1"/>
            <a:endParaRPr lang="en-CA" sz="1600" dirty="0" smtClean="0">
              <a:latin typeface="Helvetica Light" charset="0"/>
            </a:endParaRPr>
          </a:p>
          <a:p>
            <a:pPr eaLnBrk="1" hangingPunct="1"/>
            <a:r>
              <a:rPr lang="en-CA" sz="1600" dirty="0" smtClean="0">
                <a:latin typeface="Helvetica Light" charset="0"/>
              </a:rPr>
              <a:t>Designed to test for a range of drugs:</a:t>
            </a:r>
          </a:p>
          <a:p>
            <a:pPr lvl="1" eaLnBrk="1" hangingPunct="1">
              <a:buFont typeface="Arial" charset="0"/>
              <a:buChar char="•"/>
            </a:pPr>
            <a:r>
              <a:rPr lang="en-CA" sz="1600" dirty="0" smtClean="0">
                <a:latin typeface="Helvetica Light" charset="0"/>
              </a:rPr>
              <a:t>Amphetamines</a:t>
            </a:r>
          </a:p>
          <a:p>
            <a:pPr lvl="1" eaLnBrk="1" hangingPunct="1">
              <a:buFont typeface="Arial" charset="0"/>
              <a:buChar char="•"/>
            </a:pPr>
            <a:r>
              <a:rPr lang="en-CA" sz="1600" dirty="0" smtClean="0">
                <a:latin typeface="Helvetica Light" charset="0"/>
              </a:rPr>
              <a:t>Benzodiazepines</a:t>
            </a:r>
          </a:p>
          <a:p>
            <a:pPr lvl="1" eaLnBrk="1" hangingPunct="1">
              <a:buFont typeface="Arial" charset="0"/>
              <a:buChar char="•"/>
            </a:pPr>
            <a:r>
              <a:rPr lang="en-CA" sz="1600" dirty="0" smtClean="0">
                <a:latin typeface="Helvetica Light" charset="0"/>
              </a:rPr>
              <a:t>Cannabis</a:t>
            </a:r>
          </a:p>
          <a:p>
            <a:pPr lvl="1" eaLnBrk="1" hangingPunct="1">
              <a:buFont typeface="Arial" charset="0"/>
              <a:buChar char="•"/>
            </a:pPr>
            <a:r>
              <a:rPr lang="en-CA" sz="1600" dirty="0" smtClean="0">
                <a:latin typeface="Helvetica Light" charset="0"/>
              </a:rPr>
              <a:t>Cocaine</a:t>
            </a:r>
          </a:p>
          <a:p>
            <a:pPr lvl="1" eaLnBrk="1" hangingPunct="1">
              <a:buFont typeface="Arial" charset="0"/>
              <a:buChar char="•"/>
            </a:pPr>
            <a:r>
              <a:rPr lang="en-CA" sz="1600" dirty="0" smtClean="0">
                <a:latin typeface="Helvetica Light" charset="0"/>
              </a:rPr>
              <a:t>Ketamine</a:t>
            </a:r>
          </a:p>
          <a:p>
            <a:pPr lvl="1" eaLnBrk="1" hangingPunct="1">
              <a:buFont typeface="Arial" charset="0"/>
              <a:buChar char="•"/>
            </a:pPr>
            <a:r>
              <a:rPr lang="en-CA" sz="1600" dirty="0" smtClean="0">
                <a:latin typeface="Helvetica Light" charset="0"/>
              </a:rPr>
              <a:t>Methamphetamines</a:t>
            </a:r>
          </a:p>
          <a:p>
            <a:pPr lvl="1" eaLnBrk="1" hangingPunct="1">
              <a:buFont typeface="Arial" charset="0"/>
              <a:buChar char="•"/>
            </a:pPr>
            <a:r>
              <a:rPr lang="en-CA" sz="1600" dirty="0" smtClean="0">
                <a:latin typeface="Helvetica Light" charset="0"/>
              </a:rPr>
              <a:t>Opiates</a:t>
            </a:r>
          </a:p>
          <a:p>
            <a:pPr eaLnBrk="1" hangingPunct="1"/>
            <a:endParaRPr lang="en-CA" sz="1600" dirty="0" smtClean="0">
              <a:latin typeface="Helvetica Light" charset="0"/>
            </a:endParaRPr>
          </a:p>
          <a:p>
            <a:pPr eaLnBrk="1" hangingPunct="1"/>
            <a:r>
              <a:rPr lang="en-CA" sz="1600" dirty="0" err="1" smtClean="0">
                <a:latin typeface="Helvetica Light" charset="0"/>
              </a:rPr>
              <a:t>DrugWipe</a:t>
            </a:r>
            <a:r>
              <a:rPr lang="en-CA" sz="1600" dirty="0" smtClean="0">
                <a:latin typeface="Helvetica Light" charset="0"/>
              </a:rPr>
              <a:t> </a:t>
            </a:r>
            <a:r>
              <a:rPr lang="en-US" sz="1600" dirty="0" smtClean="0">
                <a:latin typeface="Helvetica Light" charset="0"/>
              </a:rPr>
              <a:t>reliable and hygienic, requiring only 10 µL test sample by swabbing the tongue. It delivers accurate test results in minutes.</a:t>
            </a:r>
            <a:endParaRPr lang="en-CA" sz="16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29</a:t>
            </a:fld>
            <a:endParaRPr lang="en-US"/>
          </a:p>
        </p:txBody>
      </p:sp>
    </p:spTree>
    <p:extLst>
      <p:ext uri="{BB962C8B-B14F-4D97-AF65-F5344CB8AC3E}">
        <p14:creationId xmlns:p14="http://schemas.microsoft.com/office/powerpoint/2010/main" val="3596686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600" dirty="0" err="1" smtClean="0">
                <a:latin typeface="Helvetica Light" charset="0"/>
              </a:rPr>
              <a:t>DrugWipe</a:t>
            </a:r>
            <a:r>
              <a:rPr lang="en-CA" sz="1600" dirty="0" smtClean="0">
                <a:latin typeface="Helvetica Light" charset="0"/>
              </a:rPr>
              <a:t> is the leading choice for police officers, customs officials, border control, rehabilitation clinics, correctional facilities</a:t>
            </a:r>
            <a:r>
              <a:rPr lang="en-US" sz="1600" dirty="0" smtClean="0"/>
              <a:t> and emergency</a:t>
            </a:r>
            <a:r>
              <a:rPr lang="en-US" sz="1600" baseline="0" dirty="0" smtClean="0"/>
              <a:t> medical service personnel </a:t>
            </a:r>
            <a:r>
              <a:rPr lang="en-US" sz="1600" dirty="0" smtClean="0">
                <a:latin typeface="Helvetica Light" charset="0"/>
              </a:rPr>
              <a:t>for oral fluid (saliva) based testing for drug abuse.</a:t>
            </a:r>
            <a:r>
              <a:rPr lang="en-CA" sz="1600" dirty="0" smtClean="0">
                <a:latin typeface="Helvetica Light" charset="0"/>
              </a:rPr>
              <a:t> </a:t>
            </a:r>
          </a:p>
          <a:p>
            <a:pPr eaLnBrk="1" hangingPunct="1"/>
            <a:endParaRPr lang="en-CA" sz="1600" dirty="0" smtClean="0">
              <a:latin typeface="Helvetica Light" charset="0"/>
            </a:endParaRPr>
          </a:p>
          <a:p>
            <a:pPr eaLnBrk="1" hangingPunct="1"/>
            <a:r>
              <a:rPr lang="en-CA" sz="1600" dirty="0" smtClean="0">
                <a:latin typeface="Helvetica Light" charset="0"/>
              </a:rPr>
              <a:t>Designed to test for a range of drugs:</a:t>
            </a:r>
          </a:p>
          <a:p>
            <a:pPr lvl="1" eaLnBrk="1" hangingPunct="1">
              <a:buFont typeface="Arial" charset="0"/>
              <a:buChar char="•"/>
            </a:pPr>
            <a:r>
              <a:rPr lang="en-CA" sz="1600" dirty="0" smtClean="0">
                <a:latin typeface="Helvetica Light" charset="0"/>
              </a:rPr>
              <a:t>Amphetamines</a:t>
            </a:r>
          </a:p>
          <a:p>
            <a:pPr lvl="1" eaLnBrk="1" hangingPunct="1">
              <a:buFont typeface="Arial" charset="0"/>
              <a:buChar char="•"/>
            </a:pPr>
            <a:r>
              <a:rPr lang="en-CA" sz="1600" dirty="0" smtClean="0">
                <a:latin typeface="Helvetica Light" charset="0"/>
              </a:rPr>
              <a:t>Benzodiazepines</a:t>
            </a:r>
          </a:p>
          <a:p>
            <a:pPr lvl="1" eaLnBrk="1" hangingPunct="1">
              <a:buFont typeface="Arial" charset="0"/>
              <a:buChar char="•"/>
            </a:pPr>
            <a:r>
              <a:rPr lang="en-CA" sz="1600" dirty="0" smtClean="0">
                <a:latin typeface="Helvetica Light" charset="0"/>
              </a:rPr>
              <a:t>Cannabis</a:t>
            </a:r>
          </a:p>
          <a:p>
            <a:pPr lvl="1" eaLnBrk="1" hangingPunct="1">
              <a:buFont typeface="Arial" charset="0"/>
              <a:buChar char="•"/>
            </a:pPr>
            <a:r>
              <a:rPr lang="en-CA" sz="1600" dirty="0" smtClean="0">
                <a:latin typeface="Helvetica Light" charset="0"/>
              </a:rPr>
              <a:t>Cocaine</a:t>
            </a:r>
          </a:p>
          <a:p>
            <a:pPr lvl="1" eaLnBrk="1" hangingPunct="1">
              <a:buFont typeface="Arial" charset="0"/>
              <a:buChar char="•"/>
            </a:pPr>
            <a:r>
              <a:rPr lang="en-CA" sz="1600" dirty="0" smtClean="0">
                <a:latin typeface="Helvetica Light" charset="0"/>
              </a:rPr>
              <a:t>Ketamine</a:t>
            </a:r>
          </a:p>
          <a:p>
            <a:pPr lvl="1" eaLnBrk="1" hangingPunct="1">
              <a:buFont typeface="Arial" charset="0"/>
              <a:buChar char="•"/>
            </a:pPr>
            <a:r>
              <a:rPr lang="en-CA" sz="1600" dirty="0" smtClean="0">
                <a:latin typeface="Helvetica Light" charset="0"/>
              </a:rPr>
              <a:t>Methamphetamines</a:t>
            </a:r>
          </a:p>
          <a:p>
            <a:pPr lvl="1" eaLnBrk="1" hangingPunct="1">
              <a:buFont typeface="Arial" charset="0"/>
              <a:buChar char="•"/>
            </a:pPr>
            <a:r>
              <a:rPr lang="en-CA" sz="1600" dirty="0" smtClean="0">
                <a:latin typeface="Helvetica Light" charset="0"/>
              </a:rPr>
              <a:t>Opiates</a:t>
            </a:r>
          </a:p>
          <a:p>
            <a:pPr eaLnBrk="1" hangingPunct="1"/>
            <a:endParaRPr lang="en-CA" sz="1600" dirty="0" smtClean="0">
              <a:latin typeface="Helvetica Light" charset="0"/>
            </a:endParaRPr>
          </a:p>
          <a:p>
            <a:pPr eaLnBrk="1" hangingPunct="1"/>
            <a:r>
              <a:rPr lang="en-CA" sz="1600" dirty="0" err="1" smtClean="0">
                <a:latin typeface="Helvetica Light" charset="0"/>
              </a:rPr>
              <a:t>DrugWipe</a:t>
            </a:r>
            <a:r>
              <a:rPr lang="en-CA" sz="1600" dirty="0" smtClean="0">
                <a:latin typeface="Helvetica Light" charset="0"/>
              </a:rPr>
              <a:t> </a:t>
            </a:r>
            <a:r>
              <a:rPr lang="en-US" sz="1600" dirty="0" smtClean="0">
                <a:latin typeface="Helvetica Light" charset="0"/>
              </a:rPr>
              <a:t>reliable and hygienic, requiring only 10 µL test sample by swabbing the tongue. It delivers accurate test results in minutes.</a:t>
            </a:r>
            <a:endParaRPr lang="en-CA" sz="16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30</a:t>
            </a:fld>
            <a:endParaRPr lang="en-US"/>
          </a:p>
        </p:txBody>
      </p:sp>
    </p:spTree>
    <p:extLst>
      <p:ext uri="{BB962C8B-B14F-4D97-AF65-F5344CB8AC3E}">
        <p14:creationId xmlns:p14="http://schemas.microsoft.com/office/powerpoint/2010/main" val="359668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600" dirty="0" err="1" smtClean="0">
                <a:latin typeface="Helvetica Light" charset="0"/>
              </a:rPr>
              <a:t>DrugWipe</a:t>
            </a:r>
            <a:r>
              <a:rPr lang="en-CA" sz="1600" dirty="0" smtClean="0">
                <a:latin typeface="Helvetica Light" charset="0"/>
              </a:rPr>
              <a:t> is the leading choice for police officers, customs officials, border control, rehabilitation clinics, correctional facilities</a:t>
            </a:r>
            <a:r>
              <a:rPr lang="en-US" sz="1600" dirty="0" smtClean="0"/>
              <a:t> and emergency</a:t>
            </a:r>
            <a:r>
              <a:rPr lang="en-US" sz="1600" baseline="0" dirty="0" smtClean="0"/>
              <a:t> medical service personnel </a:t>
            </a:r>
            <a:r>
              <a:rPr lang="en-US" sz="1600" dirty="0" smtClean="0">
                <a:latin typeface="Helvetica Light" charset="0"/>
              </a:rPr>
              <a:t>for oral fluid (saliva) based testing for drug abuse.</a:t>
            </a:r>
            <a:r>
              <a:rPr lang="en-CA" sz="1600" dirty="0" smtClean="0">
                <a:latin typeface="Helvetica Light" charset="0"/>
              </a:rPr>
              <a:t> </a:t>
            </a:r>
          </a:p>
          <a:p>
            <a:pPr eaLnBrk="1" hangingPunct="1"/>
            <a:endParaRPr lang="en-CA" sz="1600" dirty="0" smtClean="0">
              <a:latin typeface="Helvetica Light" charset="0"/>
            </a:endParaRPr>
          </a:p>
          <a:p>
            <a:pPr eaLnBrk="1" hangingPunct="1"/>
            <a:r>
              <a:rPr lang="en-CA" sz="1600" dirty="0" smtClean="0">
                <a:latin typeface="Helvetica Light" charset="0"/>
              </a:rPr>
              <a:t>Designed to test for a range of drugs:</a:t>
            </a:r>
          </a:p>
          <a:p>
            <a:pPr lvl="1" eaLnBrk="1" hangingPunct="1">
              <a:buFont typeface="Arial" charset="0"/>
              <a:buChar char="•"/>
            </a:pPr>
            <a:r>
              <a:rPr lang="en-CA" sz="1600" dirty="0" smtClean="0">
                <a:latin typeface="Helvetica Light" charset="0"/>
              </a:rPr>
              <a:t>Amphetamines</a:t>
            </a:r>
          </a:p>
          <a:p>
            <a:pPr lvl="1" eaLnBrk="1" hangingPunct="1">
              <a:buFont typeface="Arial" charset="0"/>
              <a:buChar char="•"/>
            </a:pPr>
            <a:r>
              <a:rPr lang="en-CA" sz="1600" dirty="0" smtClean="0">
                <a:latin typeface="Helvetica Light" charset="0"/>
              </a:rPr>
              <a:t>Benzodiazepines</a:t>
            </a:r>
          </a:p>
          <a:p>
            <a:pPr lvl="1" eaLnBrk="1" hangingPunct="1">
              <a:buFont typeface="Arial" charset="0"/>
              <a:buChar char="•"/>
            </a:pPr>
            <a:r>
              <a:rPr lang="en-CA" sz="1600" dirty="0" smtClean="0">
                <a:latin typeface="Helvetica Light" charset="0"/>
              </a:rPr>
              <a:t>Cannabis</a:t>
            </a:r>
          </a:p>
          <a:p>
            <a:pPr lvl="1" eaLnBrk="1" hangingPunct="1">
              <a:buFont typeface="Arial" charset="0"/>
              <a:buChar char="•"/>
            </a:pPr>
            <a:r>
              <a:rPr lang="en-CA" sz="1600" dirty="0" smtClean="0">
                <a:latin typeface="Helvetica Light" charset="0"/>
              </a:rPr>
              <a:t>Cocaine</a:t>
            </a:r>
          </a:p>
          <a:p>
            <a:pPr lvl="1" eaLnBrk="1" hangingPunct="1">
              <a:buFont typeface="Arial" charset="0"/>
              <a:buChar char="•"/>
            </a:pPr>
            <a:r>
              <a:rPr lang="en-CA" sz="1600" dirty="0" smtClean="0">
                <a:latin typeface="Helvetica Light" charset="0"/>
              </a:rPr>
              <a:t>Ketamine</a:t>
            </a:r>
          </a:p>
          <a:p>
            <a:pPr lvl="1" eaLnBrk="1" hangingPunct="1">
              <a:buFont typeface="Arial" charset="0"/>
              <a:buChar char="•"/>
            </a:pPr>
            <a:r>
              <a:rPr lang="en-CA" sz="1600" dirty="0" smtClean="0">
                <a:latin typeface="Helvetica Light" charset="0"/>
              </a:rPr>
              <a:t>Methamphetamines</a:t>
            </a:r>
          </a:p>
          <a:p>
            <a:pPr lvl="1" eaLnBrk="1" hangingPunct="1">
              <a:buFont typeface="Arial" charset="0"/>
              <a:buChar char="•"/>
            </a:pPr>
            <a:r>
              <a:rPr lang="en-CA" sz="1600" dirty="0" smtClean="0">
                <a:latin typeface="Helvetica Light" charset="0"/>
              </a:rPr>
              <a:t>Opiates</a:t>
            </a:r>
          </a:p>
          <a:p>
            <a:pPr eaLnBrk="1" hangingPunct="1"/>
            <a:endParaRPr lang="en-CA" sz="1600" dirty="0" smtClean="0">
              <a:latin typeface="Helvetica Light" charset="0"/>
            </a:endParaRPr>
          </a:p>
          <a:p>
            <a:pPr eaLnBrk="1" hangingPunct="1"/>
            <a:r>
              <a:rPr lang="en-CA" sz="1600" dirty="0" err="1" smtClean="0">
                <a:latin typeface="Helvetica Light" charset="0"/>
              </a:rPr>
              <a:t>DrugWipe</a:t>
            </a:r>
            <a:r>
              <a:rPr lang="en-CA" sz="1600" dirty="0" smtClean="0">
                <a:latin typeface="Helvetica Light" charset="0"/>
              </a:rPr>
              <a:t> </a:t>
            </a:r>
            <a:r>
              <a:rPr lang="en-US" sz="1600" dirty="0" smtClean="0">
                <a:latin typeface="Helvetica Light" charset="0"/>
              </a:rPr>
              <a:t>reliable and hygienic, requiring only 10 µL test sample by swabbing the tongue. It delivers accurate test results in minutes.</a:t>
            </a:r>
            <a:endParaRPr lang="en-CA" sz="16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31</a:t>
            </a:fld>
            <a:endParaRPr lang="en-US"/>
          </a:p>
        </p:txBody>
      </p:sp>
    </p:spTree>
    <p:extLst>
      <p:ext uri="{BB962C8B-B14F-4D97-AF65-F5344CB8AC3E}">
        <p14:creationId xmlns:p14="http://schemas.microsoft.com/office/powerpoint/2010/main" val="359668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600" dirty="0" err="1" smtClean="0">
                <a:latin typeface="Helvetica Light" charset="0"/>
              </a:rPr>
              <a:t>DrugWipe</a:t>
            </a:r>
            <a:r>
              <a:rPr lang="en-CA" sz="1600" dirty="0" smtClean="0">
                <a:latin typeface="Helvetica Light" charset="0"/>
              </a:rPr>
              <a:t> is the leading choice for police officers, customs officials, border control, rehabilitation clinics, correctional facilities</a:t>
            </a:r>
            <a:r>
              <a:rPr lang="en-US" sz="1600" dirty="0" smtClean="0"/>
              <a:t> and emergency</a:t>
            </a:r>
            <a:r>
              <a:rPr lang="en-US" sz="1600" baseline="0" dirty="0" smtClean="0"/>
              <a:t> medical service personnel </a:t>
            </a:r>
            <a:r>
              <a:rPr lang="en-US" sz="1600" dirty="0" smtClean="0">
                <a:latin typeface="Helvetica Light" charset="0"/>
              </a:rPr>
              <a:t>for oral fluid (saliva) based testing for drug abuse.</a:t>
            </a:r>
            <a:r>
              <a:rPr lang="en-CA" sz="1600" dirty="0" smtClean="0">
                <a:latin typeface="Helvetica Light" charset="0"/>
              </a:rPr>
              <a:t> </a:t>
            </a:r>
          </a:p>
          <a:p>
            <a:pPr eaLnBrk="1" hangingPunct="1"/>
            <a:endParaRPr lang="en-CA" sz="1600" dirty="0" smtClean="0">
              <a:latin typeface="Helvetica Light" charset="0"/>
            </a:endParaRPr>
          </a:p>
          <a:p>
            <a:pPr eaLnBrk="1" hangingPunct="1"/>
            <a:r>
              <a:rPr lang="en-CA" sz="1600" dirty="0" smtClean="0">
                <a:latin typeface="Helvetica Light" charset="0"/>
              </a:rPr>
              <a:t>Designed to test for a range of drugs:</a:t>
            </a:r>
          </a:p>
          <a:p>
            <a:pPr lvl="1" eaLnBrk="1" hangingPunct="1">
              <a:buFont typeface="Arial" charset="0"/>
              <a:buChar char="•"/>
            </a:pPr>
            <a:r>
              <a:rPr lang="en-CA" sz="1600" dirty="0" smtClean="0">
                <a:latin typeface="Helvetica Light" charset="0"/>
              </a:rPr>
              <a:t>Amphetamines</a:t>
            </a:r>
          </a:p>
          <a:p>
            <a:pPr lvl="1" eaLnBrk="1" hangingPunct="1">
              <a:buFont typeface="Arial" charset="0"/>
              <a:buChar char="•"/>
            </a:pPr>
            <a:r>
              <a:rPr lang="en-CA" sz="1600" dirty="0" smtClean="0">
                <a:latin typeface="Helvetica Light" charset="0"/>
              </a:rPr>
              <a:t>Benzodiazepines</a:t>
            </a:r>
          </a:p>
          <a:p>
            <a:pPr lvl="1" eaLnBrk="1" hangingPunct="1">
              <a:buFont typeface="Arial" charset="0"/>
              <a:buChar char="•"/>
            </a:pPr>
            <a:r>
              <a:rPr lang="en-CA" sz="1600" dirty="0" smtClean="0">
                <a:latin typeface="Helvetica Light" charset="0"/>
              </a:rPr>
              <a:t>Cannabis</a:t>
            </a:r>
          </a:p>
          <a:p>
            <a:pPr lvl="1" eaLnBrk="1" hangingPunct="1">
              <a:buFont typeface="Arial" charset="0"/>
              <a:buChar char="•"/>
            </a:pPr>
            <a:r>
              <a:rPr lang="en-CA" sz="1600" dirty="0" smtClean="0">
                <a:latin typeface="Helvetica Light" charset="0"/>
              </a:rPr>
              <a:t>Cocaine</a:t>
            </a:r>
          </a:p>
          <a:p>
            <a:pPr lvl="1" eaLnBrk="1" hangingPunct="1">
              <a:buFont typeface="Arial" charset="0"/>
              <a:buChar char="•"/>
            </a:pPr>
            <a:r>
              <a:rPr lang="en-CA" sz="1600" dirty="0" smtClean="0">
                <a:latin typeface="Helvetica Light" charset="0"/>
              </a:rPr>
              <a:t>Ketamine</a:t>
            </a:r>
          </a:p>
          <a:p>
            <a:pPr lvl="1" eaLnBrk="1" hangingPunct="1">
              <a:buFont typeface="Arial" charset="0"/>
              <a:buChar char="•"/>
            </a:pPr>
            <a:r>
              <a:rPr lang="en-CA" sz="1600" dirty="0" smtClean="0">
                <a:latin typeface="Helvetica Light" charset="0"/>
              </a:rPr>
              <a:t>Methamphetamines</a:t>
            </a:r>
          </a:p>
          <a:p>
            <a:pPr lvl="1" eaLnBrk="1" hangingPunct="1">
              <a:buFont typeface="Arial" charset="0"/>
              <a:buChar char="•"/>
            </a:pPr>
            <a:r>
              <a:rPr lang="en-CA" sz="1600" dirty="0" smtClean="0">
                <a:latin typeface="Helvetica Light" charset="0"/>
              </a:rPr>
              <a:t>Opiates</a:t>
            </a:r>
          </a:p>
          <a:p>
            <a:pPr eaLnBrk="1" hangingPunct="1"/>
            <a:endParaRPr lang="en-CA" sz="1600" dirty="0" smtClean="0">
              <a:latin typeface="Helvetica Light" charset="0"/>
            </a:endParaRPr>
          </a:p>
          <a:p>
            <a:pPr eaLnBrk="1" hangingPunct="1"/>
            <a:r>
              <a:rPr lang="en-CA" sz="1600" dirty="0" err="1" smtClean="0">
                <a:latin typeface="Helvetica Light" charset="0"/>
              </a:rPr>
              <a:t>DrugWipe</a:t>
            </a:r>
            <a:r>
              <a:rPr lang="en-CA" sz="1600" dirty="0" smtClean="0">
                <a:latin typeface="Helvetica Light" charset="0"/>
              </a:rPr>
              <a:t> </a:t>
            </a:r>
            <a:r>
              <a:rPr lang="en-US" sz="1600" dirty="0" smtClean="0">
                <a:latin typeface="Helvetica Light" charset="0"/>
              </a:rPr>
              <a:t>reliable and hygienic, requiring only 10 µL test sample by swabbing the tongue. It delivers accurate test results in minutes.</a:t>
            </a:r>
            <a:endParaRPr lang="en-CA" sz="16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32</a:t>
            </a:fld>
            <a:endParaRPr lang="en-US"/>
          </a:p>
        </p:txBody>
      </p:sp>
    </p:spTree>
    <p:extLst>
      <p:ext uri="{BB962C8B-B14F-4D97-AF65-F5344CB8AC3E}">
        <p14:creationId xmlns:p14="http://schemas.microsoft.com/office/powerpoint/2010/main" val="3596686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RELIANT RMU </a:t>
            </a:r>
            <a:r>
              <a:rPr lang="en-US" sz="1200" dirty="0" smtClean="0">
                <a:latin typeface="Helvetica Light" charset="0"/>
              </a:rPr>
              <a:t>provides a means of confirming adherence to alcohol-free or zero tolerance policies for persons on probation or supervision. Its portability enables offender monitoring at home or in the workplace.</a:t>
            </a:r>
          </a:p>
          <a:p>
            <a:pPr eaLnBrk="1" hangingPunct="1"/>
            <a:endParaRPr lang="en-CA" sz="1200" dirty="0" smtClean="0">
              <a:latin typeface="Helvetica Light" charset="0"/>
            </a:endParaRPr>
          </a:p>
          <a:p>
            <a:pPr eaLnBrk="1" hangingPunct="1"/>
            <a:r>
              <a:rPr lang="en-CA" sz="1200" dirty="0" smtClean="0">
                <a:latin typeface="Helvetica Light" charset="0"/>
              </a:rPr>
              <a:t>RELIANT RMU </a:t>
            </a:r>
            <a:r>
              <a:rPr lang="en-US" sz="1200" dirty="0" smtClean="0">
                <a:latin typeface="Helvetica Light" charset="0"/>
              </a:rPr>
              <a:t>enables monitoring personnel to remotely determine compliance of offenders with biometric ID, location based breath alcohol measurements and interactive reporting capabilities.</a:t>
            </a:r>
          </a:p>
          <a:p>
            <a:pPr eaLnBrk="1" hangingPunct="1"/>
            <a:endParaRPr lang="en-CA" sz="1200" dirty="0" smtClean="0">
              <a:latin typeface="Helvetica Light" charset="0"/>
            </a:endParaRPr>
          </a:p>
          <a:p>
            <a:pPr eaLnBrk="1" hangingPunct="1"/>
            <a:r>
              <a:rPr lang="en-CA" sz="1200" dirty="0" smtClean="0">
                <a:latin typeface="Helvetica Light" charset="0"/>
              </a:rPr>
              <a:t>RELIANT RMU</a:t>
            </a:r>
            <a:r>
              <a:rPr lang="en-US" sz="1200" dirty="0" smtClean="0"/>
              <a:t> </a:t>
            </a:r>
            <a:r>
              <a:rPr lang="en-US" sz="1200" dirty="0" smtClean="0">
                <a:latin typeface="Helvetica Light" charset="0"/>
              </a:rPr>
              <a:t>uses GPS coordinates with data and time stamp to track  offender progress with real time reporting through GSM, Wi-Fi or LAN.</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35</a:t>
            </a:fld>
            <a:endParaRPr lang="en-US"/>
          </a:p>
        </p:txBody>
      </p:sp>
    </p:spTree>
    <p:extLst>
      <p:ext uri="{BB962C8B-B14F-4D97-AF65-F5344CB8AC3E}">
        <p14:creationId xmlns:p14="http://schemas.microsoft.com/office/powerpoint/2010/main" val="3792736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S PGothic" pitchFamily="34" charset="-128"/>
                <a:cs typeface="MS PGothic" charset="0"/>
              </a:rPr>
              <a:t>The RELIANT VMU confirms the adherence to an alcohol-free lifestyle for those who require community supervision, home confinement or 24/7 remote monitoring.</a:t>
            </a:r>
          </a:p>
          <a:p>
            <a:endParaRPr lang="en-US" sz="1200" b="0" i="0" u="none" strike="noStrike" kern="1200" baseline="0" dirty="0" smtClean="0">
              <a:solidFill>
                <a:schemeClr val="tx1"/>
              </a:solidFill>
              <a:latin typeface="+mn-lt"/>
              <a:ea typeface="MS PGothic" pitchFamily="34" charset="-128"/>
              <a:cs typeface="MS PGothic" charset="0"/>
            </a:endParaRPr>
          </a:p>
          <a:p>
            <a:r>
              <a:rPr lang="en-US" sz="1200" b="0" i="0" u="none" strike="noStrike" kern="1200" baseline="0" dirty="0" smtClean="0">
                <a:solidFill>
                  <a:schemeClr val="tx1"/>
                </a:solidFill>
                <a:latin typeface="+mn-lt"/>
                <a:ea typeface="MS PGothic" pitchFamily="34" charset="-128"/>
                <a:cs typeface="MS PGothic" charset="0"/>
              </a:rPr>
              <a:t>The RELIANT VMU enables monitoring personnel to remotely determine compliance of the offender with location based breath alcohol measurements, biometric confirmation, facial images and interactive reporting capabilities.</a:t>
            </a:r>
          </a:p>
          <a:p>
            <a:endParaRPr lang="en-US" sz="1200" b="0" i="0" u="none" strike="noStrike" kern="1200" baseline="0" dirty="0" smtClean="0">
              <a:solidFill>
                <a:schemeClr val="tx1"/>
              </a:solidFill>
              <a:latin typeface="+mn-lt"/>
              <a:ea typeface="MS PGothic" pitchFamily="34" charset="-128"/>
              <a:cs typeface="MS PGothic" charset="0"/>
            </a:endParaRPr>
          </a:p>
          <a:p>
            <a:r>
              <a:rPr lang="en-US" sz="1200" b="0" i="0" u="none" strike="noStrike" kern="1200" baseline="0" dirty="0" smtClean="0">
                <a:solidFill>
                  <a:schemeClr val="tx1"/>
                </a:solidFill>
                <a:latin typeface="+mn-lt"/>
                <a:ea typeface="MS PGothic" pitchFamily="34" charset="-128"/>
                <a:cs typeface="MS PGothic" charset="0"/>
              </a:rPr>
              <a:t>The RELIANT VMU uses a multi-faceted biometric approach to confirm identity of the offender and to thwart attempts at circumvention of the breath sample. It uses GPS coordinates with time and date monitoring and reporting through GSM, Wi‑Fi or LAN.</a:t>
            </a:r>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36</a:t>
            </a:fld>
            <a:endParaRPr lang="en-US"/>
          </a:p>
        </p:txBody>
      </p:sp>
    </p:spTree>
    <p:extLst>
      <p:ext uri="{BB962C8B-B14F-4D97-AF65-F5344CB8AC3E}">
        <p14:creationId xmlns:p14="http://schemas.microsoft.com/office/powerpoint/2010/main" val="4284693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RELIANT EMU is a portable breath alcohol tester connected to a smartphone through a proprietary application for communication with a central database for electronic monitoring of subjects.</a:t>
            </a:r>
          </a:p>
          <a:p>
            <a:pPr eaLnBrk="1" hangingPunct="1"/>
            <a:endParaRPr lang="en-CA" sz="1200" dirty="0" smtClean="0">
              <a:latin typeface="Helvetica Light" charset="0"/>
            </a:endParaRPr>
          </a:p>
          <a:p>
            <a:pPr eaLnBrk="1" hangingPunct="1"/>
            <a:r>
              <a:rPr lang="en-CA" sz="1200" dirty="0" smtClean="0">
                <a:latin typeface="Helvetica Light" charset="0"/>
              </a:rPr>
              <a:t>The device uses the smartphone cellular and Bluetooth connectivity together with its image capture and geo-localization functions to provide remote supervision that provides subject tracking, biometric ID and alcohol monitoring with online scheduling, messaging and remedial intervention.</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37</a:t>
            </a:fld>
            <a:endParaRPr lang="en-US"/>
          </a:p>
        </p:txBody>
      </p:sp>
    </p:spTree>
    <p:extLst>
      <p:ext uri="{BB962C8B-B14F-4D97-AF65-F5344CB8AC3E}">
        <p14:creationId xmlns:p14="http://schemas.microsoft.com/office/powerpoint/2010/main" val="122700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ALCOSCAN is an easy-to-use, </a:t>
            </a:r>
          </a:p>
          <a:p>
            <a:pPr eaLnBrk="1" hangingPunct="1"/>
            <a:r>
              <a:rPr lang="en-CA" sz="1200" dirty="0" smtClean="0">
                <a:latin typeface="Helvetica Light" charset="0"/>
              </a:rPr>
              <a:t>passive breath alcohol tester that detects the presence of alcohol within the ambient environment.</a:t>
            </a:r>
          </a:p>
          <a:p>
            <a:pPr eaLnBrk="1" hangingPunct="1"/>
            <a:endParaRPr lang="en-CA" sz="1200" dirty="0" smtClean="0">
              <a:latin typeface="Helvetica Light" charset="0"/>
            </a:endParaRPr>
          </a:p>
          <a:p>
            <a:pPr eaLnBrk="1" hangingPunct="1"/>
            <a:r>
              <a:rPr lang="en-CA" sz="1200" dirty="0" smtClean="0">
                <a:latin typeface="Helvetica Light" charset="0"/>
              </a:rPr>
              <a:t>The highly sensitive electrochemical sensor quickly processes a sample from the air and provides the results in seconds with no mouthpieces or special attachments required.</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40</a:t>
            </a:fld>
            <a:endParaRPr lang="en-US"/>
          </a:p>
        </p:txBody>
      </p:sp>
    </p:spTree>
    <p:extLst>
      <p:ext uri="{BB962C8B-B14F-4D97-AF65-F5344CB8AC3E}">
        <p14:creationId xmlns:p14="http://schemas.microsoft.com/office/powerpoint/2010/main" val="3906086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ALCOSENTRY </a:t>
            </a:r>
            <a:r>
              <a:rPr lang="en-US" sz="1200" dirty="0" smtClean="0">
                <a:latin typeface="Helvetica Light" charset="0"/>
              </a:rPr>
              <a:t>access control system with breath alcohol monitoring controls access to secure environments and processes as an autonomous unit or through connection with a LAN. </a:t>
            </a:r>
          </a:p>
          <a:p>
            <a:pPr eaLnBrk="1" hangingPunct="1"/>
            <a:endParaRPr lang="en-CA" sz="1200" dirty="0" smtClean="0">
              <a:latin typeface="Helvetica Light" charset="0"/>
            </a:endParaRPr>
          </a:p>
          <a:p>
            <a:pPr eaLnBrk="1" hangingPunct="1"/>
            <a:r>
              <a:rPr lang="en-CA" sz="1200" dirty="0" smtClean="0">
                <a:latin typeface="Helvetica Light" charset="0"/>
              </a:rPr>
              <a:t>Designed for safety sensitive industries with high volume screening requirements, ALCOSENTRY </a:t>
            </a:r>
            <a:r>
              <a:rPr lang="en-US" sz="1200" dirty="0" smtClean="0">
                <a:latin typeface="Helvetica Light" charset="0"/>
              </a:rPr>
              <a:t>ensures safety of personnel. </a:t>
            </a:r>
          </a:p>
          <a:p>
            <a:pPr eaLnBrk="1" hangingPunct="1"/>
            <a:endParaRPr lang="en-CA" sz="1200" dirty="0" smtClean="0">
              <a:latin typeface="Helvetica Light" charset="0"/>
            </a:endParaRPr>
          </a:p>
          <a:p>
            <a:pPr eaLnBrk="1" hangingPunct="1"/>
            <a:r>
              <a:rPr lang="en-CA" sz="1200" dirty="0" smtClean="0">
                <a:latin typeface="Helvetica Light" charset="0"/>
              </a:rPr>
              <a:t>Fully automated and non-invasive, ALCOSENTRY </a:t>
            </a:r>
            <a:r>
              <a:rPr lang="en-US" sz="1200" dirty="0" smtClean="0">
                <a:latin typeface="Helvetica Light" charset="0"/>
              </a:rPr>
              <a:t>is designed for accuracy, security and ease of use.</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42</a:t>
            </a:fld>
            <a:endParaRPr lang="en-US"/>
          </a:p>
        </p:txBody>
      </p:sp>
    </p:spTree>
    <p:extLst>
      <p:ext uri="{BB962C8B-B14F-4D97-AF65-F5344CB8AC3E}">
        <p14:creationId xmlns:p14="http://schemas.microsoft.com/office/powerpoint/2010/main" val="54792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GR alcohol interlock is designed </a:t>
            </a:r>
            <a:r>
              <a:rPr lang="en-US" sz="1200" dirty="0" smtClean="0">
                <a:latin typeface="Helvetica Light" charset="0"/>
              </a:rPr>
              <a:t>for compliance programs for drink driving offenders and prevents a vehicle from being started unless the driver provides an accepted breath sample with an alcohol concentration below the pre-set limit. </a:t>
            </a:r>
          </a:p>
          <a:p>
            <a:pPr eaLnBrk="1" hangingPunct="1"/>
            <a:endParaRPr lang="en-US" sz="1200" dirty="0" smtClean="0"/>
          </a:p>
          <a:p>
            <a:pPr eaLnBrk="1" hangingPunct="1"/>
            <a:r>
              <a:rPr lang="en-US" sz="1200" dirty="0" smtClean="0">
                <a:latin typeface="Helvetica Light" charset="0"/>
              </a:rPr>
              <a:t>ALCOLOCK GR records event data from each breath test and enables secure transmission to a central server for reporting to jurisdictional authorities.</a:t>
            </a:r>
          </a:p>
          <a:p>
            <a:pPr eaLnBrk="1" hangingPunct="1"/>
            <a:endParaRPr lang="en-US" sz="1200" dirty="0" smtClean="0">
              <a:latin typeface="Helvetica Light" charset="0"/>
            </a:endParaRPr>
          </a:p>
          <a:p>
            <a:pPr eaLnBrk="1" hangingPunct="1"/>
            <a:r>
              <a:rPr lang="en-US" sz="1200" dirty="0" smtClean="0">
                <a:latin typeface="Helvetica Light" charset="0"/>
              </a:rPr>
              <a:t>ALCOLOCK GR provides ease of use while preventing tampering to comply with international performance standards, and features optional wireless communication through Wi-Fi or GPRS, and GPS coordinates for the recorded event data.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15</a:t>
            </a:fld>
            <a:endParaRPr lang="en-US"/>
          </a:p>
        </p:txBody>
      </p:sp>
    </p:spTree>
    <p:extLst>
      <p:ext uri="{BB962C8B-B14F-4D97-AF65-F5344CB8AC3E}">
        <p14:creationId xmlns:p14="http://schemas.microsoft.com/office/powerpoint/2010/main" val="289979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The ALCOLAB is a breath alcohol tester designed for public use and safety sensitive industries. It provides professional-grade accuracy and user friendly operation</a:t>
            </a:r>
          </a:p>
          <a:p>
            <a:pPr eaLnBrk="1" hangingPunct="1"/>
            <a:r>
              <a:rPr lang="en-CA" sz="1200" dirty="0" smtClean="0">
                <a:latin typeface="Helvetica Light" charset="0"/>
              </a:rPr>
              <a:t>to ensure users can conveniently self administer their own breath alcohol tests with confidence. Fully automated and easy to use, it is engineered for accuracy, reliability</a:t>
            </a:r>
          </a:p>
          <a:p>
            <a:pPr eaLnBrk="1" hangingPunct="1"/>
            <a:r>
              <a:rPr lang="en-CA" sz="1200" dirty="0" smtClean="0">
                <a:latin typeface="Helvetica Light" charset="0"/>
              </a:rPr>
              <a:t>and security.</a:t>
            </a:r>
          </a:p>
          <a:p>
            <a:pPr eaLnBrk="1" hangingPunct="1"/>
            <a:endParaRPr lang="en-CA" sz="1200" dirty="0" smtClean="0">
              <a:latin typeface="Helvetica Light" charset="0"/>
            </a:endParaRPr>
          </a:p>
          <a:p>
            <a:pPr eaLnBrk="1" hangingPunct="1"/>
            <a:r>
              <a:rPr lang="en-CA" sz="1200" dirty="0" smtClean="0">
                <a:latin typeface="Helvetica Light" charset="0"/>
              </a:rPr>
              <a:t>The ALCOLAB is fast, reliable and fully automated. Simply insert a straw into the ALCOLAB port and blow moderately and continuously for five seconds. The user friendly, LED display indicates the user’s</a:t>
            </a:r>
          </a:p>
          <a:p>
            <a:pPr eaLnBrk="1" hangingPunct="1"/>
            <a:r>
              <a:rPr lang="en-CA" sz="1200" dirty="0" smtClean="0">
                <a:latin typeface="Helvetica Light" charset="0"/>
              </a:rPr>
              <a:t>BrAC level and the reference limit.</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44</a:t>
            </a:fld>
            <a:endParaRPr lang="en-US"/>
          </a:p>
        </p:txBody>
      </p:sp>
    </p:spTree>
    <p:extLst>
      <p:ext uri="{BB962C8B-B14F-4D97-AF65-F5344CB8AC3E}">
        <p14:creationId xmlns:p14="http://schemas.microsoft.com/office/powerpoint/2010/main" val="143624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ALCOLAB test point </a:t>
            </a:r>
            <a:r>
              <a:rPr lang="en-US" sz="1200" dirty="0" smtClean="0">
                <a:latin typeface="Helvetica Light" charset="0"/>
              </a:rPr>
              <a:t>features industry leading technology for alcohol monitoring in the workplace or in public venues. It is built for convenience, safety and accuracy with an interactive display within a compact, light weight, durable design.</a:t>
            </a:r>
          </a:p>
          <a:p>
            <a:pPr eaLnBrk="1" hangingPunct="1"/>
            <a:endParaRPr lang="en-CA" sz="1200" dirty="0" smtClean="0">
              <a:latin typeface="Helvetica Light" charset="0"/>
            </a:endParaRPr>
          </a:p>
          <a:p>
            <a:pPr eaLnBrk="1" hangingPunct="1"/>
            <a:r>
              <a:rPr lang="en-US" sz="1200" dirty="0" smtClean="0">
                <a:latin typeface="Helvetica Light" charset="0"/>
              </a:rPr>
              <a:t>ALCOLAB test point connects with Bluetooth or LAN to provide multifunctional applications in bars, clubs or restaurants, corporate events and safety control.</a:t>
            </a:r>
            <a:endParaRPr lang="en-CA" sz="1200" dirty="0" smtClean="0">
              <a:latin typeface="Helvetica Light" charset="0"/>
            </a:endParaRP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45</a:t>
            </a:fld>
            <a:endParaRPr lang="en-US"/>
          </a:p>
        </p:txBody>
      </p:sp>
    </p:spTree>
    <p:extLst>
      <p:ext uri="{BB962C8B-B14F-4D97-AF65-F5344CB8AC3E}">
        <p14:creationId xmlns:p14="http://schemas.microsoft.com/office/powerpoint/2010/main" val="1408842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DRIVESAFE exec uses a high performance electrochemical sensor, the standard for professional </a:t>
            </a:r>
            <a:r>
              <a:rPr lang="en-CA" sz="1200" dirty="0" err="1" smtClean="0">
                <a:latin typeface="Helvetica Light" charset="0"/>
              </a:rPr>
              <a:t>breathalyzers</a:t>
            </a:r>
            <a:r>
              <a:rPr lang="en-CA" sz="1200" dirty="0" smtClean="0">
                <a:latin typeface="Helvetica Light" charset="0"/>
              </a:rPr>
              <a:t>, ensuring stability and accuracy.</a:t>
            </a:r>
          </a:p>
          <a:p>
            <a:pPr eaLnBrk="1" hangingPunct="1"/>
            <a:endParaRPr lang="en-CA" sz="1200" dirty="0" smtClean="0">
              <a:latin typeface="Helvetica Light" charset="0"/>
            </a:endParaRPr>
          </a:p>
          <a:p>
            <a:pPr eaLnBrk="1" hangingPunct="1"/>
            <a:r>
              <a:rPr lang="en-CA" sz="1200" dirty="0" smtClean="0">
                <a:latin typeface="Helvetica Light" charset="0"/>
              </a:rPr>
              <a:t>Icons on the LCD screen guide the user confidently through the test sequence. All functions are controlled using a single button.</a:t>
            </a:r>
          </a:p>
          <a:p>
            <a:pPr eaLnBrk="1" hangingPunct="1"/>
            <a:endParaRPr lang="en-CA" sz="1200" dirty="0" smtClean="0">
              <a:latin typeface="Helvetica Light" charset="0"/>
            </a:endParaRPr>
          </a:p>
          <a:p>
            <a:pPr eaLnBrk="1" hangingPunct="1"/>
            <a:r>
              <a:rPr lang="en-CA" sz="1200" dirty="0" smtClean="0">
                <a:latin typeface="Helvetica Light" charset="0"/>
              </a:rPr>
              <a:t>DRIVESAFE exec has a simple, robust design for effective use in clinical or industrial settings. </a:t>
            </a:r>
          </a:p>
          <a:p>
            <a:pPr eaLnBrk="1" hangingPunct="1"/>
            <a:r>
              <a:rPr lang="en-CA" sz="1200" dirty="0" smtClean="0">
                <a:latin typeface="Helvetica Light" charset="0"/>
              </a:rPr>
              <a:t>It displays results using a large, 3-digit LCD screen, along with a graphical intensity meter and tri-colour backlight for clarity.</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48</a:t>
            </a:fld>
            <a:endParaRPr lang="en-US"/>
          </a:p>
        </p:txBody>
      </p:sp>
    </p:spTree>
    <p:extLst>
      <p:ext uri="{BB962C8B-B14F-4D97-AF65-F5344CB8AC3E}">
        <p14:creationId xmlns:p14="http://schemas.microsoft.com/office/powerpoint/2010/main" val="671492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DRIVESAFE elite uses a high performance electrochemical sensor, the standard for professional </a:t>
            </a:r>
            <a:r>
              <a:rPr lang="en-CA" sz="1200" dirty="0" err="1" smtClean="0">
                <a:latin typeface="Helvetica Light" charset="0"/>
              </a:rPr>
              <a:t>breathalyzers</a:t>
            </a:r>
            <a:r>
              <a:rPr lang="en-CA" sz="1200" dirty="0" smtClean="0">
                <a:latin typeface="Helvetica Light" charset="0"/>
              </a:rPr>
              <a:t>, ensuring stability and accuracy.</a:t>
            </a:r>
          </a:p>
          <a:p>
            <a:pPr eaLnBrk="1" hangingPunct="1"/>
            <a:endParaRPr lang="en-CA" sz="1200" dirty="0" smtClean="0">
              <a:latin typeface="Helvetica Light" charset="0"/>
            </a:endParaRPr>
          </a:p>
          <a:p>
            <a:pPr eaLnBrk="1" hangingPunct="1"/>
            <a:r>
              <a:rPr lang="en-CA" sz="1200" dirty="0" smtClean="0">
                <a:latin typeface="Helvetica Light" charset="0"/>
              </a:rPr>
              <a:t>Results are displayed on a 4-digit LCD screen guide or 3 LED (</a:t>
            </a:r>
            <a:r>
              <a:rPr lang="en-CA" sz="1200" dirty="0" err="1" smtClean="0">
                <a:latin typeface="Helvetica Light" charset="0"/>
              </a:rPr>
              <a:t>Pass,Warn,Fail</a:t>
            </a:r>
            <a:r>
              <a:rPr lang="en-CA" sz="1200" dirty="0" smtClean="0">
                <a:latin typeface="Helvetica Light" charset="0"/>
              </a:rPr>
              <a:t>) on the BT (Bluetooth) version. Both guide the user confidently through the test sequence.</a:t>
            </a:r>
          </a:p>
          <a:p>
            <a:pPr eaLnBrk="1" hangingPunct="1"/>
            <a:endParaRPr lang="en-CA" sz="1200" dirty="0" smtClean="0">
              <a:latin typeface="Helvetica Light" charset="0"/>
            </a:endParaRPr>
          </a:p>
          <a:p>
            <a:pPr eaLnBrk="1" hangingPunct="1"/>
            <a:r>
              <a:rPr lang="en-CA" sz="1200" dirty="0" smtClean="0">
                <a:latin typeface="Helvetica Light" charset="0"/>
              </a:rPr>
              <a:t>DRIVESAFE elite has a compact design for easy, discreet use, with results being displayed quickly and clearly.</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49</a:t>
            </a:fld>
            <a:endParaRPr lang="en-US"/>
          </a:p>
        </p:txBody>
      </p:sp>
    </p:spTree>
    <p:extLst>
      <p:ext uri="{BB962C8B-B14F-4D97-AF65-F5344CB8AC3E}">
        <p14:creationId xmlns:p14="http://schemas.microsoft.com/office/powerpoint/2010/main" val="3486810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DRIVESAFE élan uses a high performance electrochemical sensor, the standard for professional </a:t>
            </a:r>
            <a:r>
              <a:rPr lang="en-CA" sz="1200" dirty="0" err="1" smtClean="0">
                <a:latin typeface="Helvetica Light" charset="0"/>
              </a:rPr>
              <a:t>breathalyzers</a:t>
            </a:r>
            <a:r>
              <a:rPr lang="en-CA" sz="1200" dirty="0" smtClean="0">
                <a:latin typeface="Helvetica Light" charset="0"/>
              </a:rPr>
              <a:t>, ensuring stability and accuracy.</a:t>
            </a:r>
          </a:p>
          <a:p>
            <a:pPr eaLnBrk="1" hangingPunct="1"/>
            <a:endParaRPr lang="en-CA" sz="1200" dirty="0" smtClean="0">
              <a:latin typeface="Helvetica Light" charset="0"/>
            </a:endParaRPr>
          </a:p>
          <a:p>
            <a:pPr eaLnBrk="1" hangingPunct="1"/>
            <a:r>
              <a:rPr lang="en-CA" sz="1200" dirty="0" smtClean="0">
                <a:latin typeface="Helvetica Light" charset="0"/>
              </a:rPr>
              <a:t>The DRIVESAFE élan smartphone App provides an effortless interface. </a:t>
            </a:r>
          </a:p>
          <a:p>
            <a:pPr eaLnBrk="1" hangingPunct="1"/>
            <a:r>
              <a:rPr lang="en-US" sz="1200" dirty="0" smtClean="0">
                <a:latin typeface="Helvetica Light" charset="0"/>
              </a:rPr>
              <a:t>The App records your height, weight and gender for personalized functions when estimating your Breath Alcohol Concentration (</a:t>
            </a:r>
            <a:r>
              <a:rPr lang="en-US" sz="1200" dirty="0" err="1" smtClean="0">
                <a:latin typeface="Helvetica Light" charset="0"/>
              </a:rPr>
              <a:t>BrAC</a:t>
            </a:r>
            <a:r>
              <a:rPr lang="en-US" sz="1200" dirty="0" smtClean="0">
                <a:latin typeface="Helvetica Light" charset="0"/>
              </a:rPr>
              <a:t>).</a:t>
            </a:r>
            <a:endParaRPr lang="en-CA" sz="1200" dirty="0" smtClean="0">
              <a:latin typeface="Helvetica Light" charset="0"/>
            </a:endParaRP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50</a:t>
            </a:fld>
            <a:endParaRPr lang="en-US"/>
          </a:p>
        </p:txBody>
      </p:sp>
    </p:spTree>
    <p:extLst>
      <p:ext uri="{BB962C8B-B14F-4D97-AF65-F5344CB8AC3E}">
        <p14:creationId xmlns:p14="http://schemas.microsoft.com/office/powerpoint/2010/main" val="3581027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DRIVESAFE </a:t>
            </a:r>
            <a:r>
              <a:rPr lang="en-CA" sz="1200" dirty="0" err="1" smtClean="0">
                <a:latin typeface="Helvetica Light" charset="0"/>
              </a:rPr>
              <a:t>evōc</a:t>
            </a:r>
            <a:r>
              <a:rPr lang="en-CA" sz="1200" dirty="0" smtClean="0">
                <a:latin typeface="Helvetica Light" charset="0"/>
              </a:rPr>
              <a:t> uses a high performance electrochemical sensor, the standard for professional </a:t>
            </a:r>
            <a:r>
              <a:rPr lang="en-CA" sz="1200" dirty="0" err="1" smtClean="0">
                <a:latin typeface="Helvetica Light" charset="0"/>
              </a:rPr>
              <a:t>breathalyzers</a:t>
            </a:r>
            <a:r>
              <a:rPr lang="en-CA" sz="1200" dirty="0" smtClean="0">
                <a:latin typeface="Helvetica Light" charset="0"/>
              </a:rPr>
              <a:t>, ensuring stability and accuracy.</a:t>
            </a:r>
          </a:p>
          <a:p>
            <a:pPr eaLnBrk="1" hangingPunct="1"/>
            <a:endParaRPr lang="en-CA" sz="1200" dirty="0" smtClean="0">
              <a:latin typeface="Helvetica Light" charset="0"/>
            </a:endParaRPr>
          </a:p>
          <a:p>
            <a:pPr eaLnBrk="1" hangingPunct="1"/>
            <a:r>
              <a:rPr lang="en-CA" sz="1200" dirty="0" smtClean="0">
                <a:latin typeface="Helvetica Light" charset="0"/>
              </a:rPr>
              <a:t>The DRIVESAFE </a:t>
            </a:r>
            <a:r>
              <a:rPr lang="en-CA" sz="1200" dirty="0" err="1" smtClean="0">
                <a:latin typeface="Helvetica Light" charset="0"/>
              </a:rPr>
              <a:t>evōc</a:t>
            </a:r>
            <a:r>
              <a:rPr lang="en-CA" sz="1200" dirty="0" smtClean="0">
                <a:latin typeface="Helvetica Light" charset="0"/>
              </a:rPr>
              <a:t> smartphone App is simple and intuitive. The App displays and stores test results and gives an estimated time to recover sobriety.</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51</a:t>
            </a:fld>
            <a:endParaRPr lang="en-US"/>
          </a:p>
        </p:txBody>
      </p:sp>
    </p:spTree>
    <p:extLst>
      <p:ext uri="{BB962C8B-B14F-4D97-AF65-F5344CB8AC3E}">
        <p14:creationId xmlns:p14="http://schemas.microsoft.com/office/powerpoint/2010/main" val="2164107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 DRIVESAFE™ express is a discrete, convenient, </a:t>
            </a:r>
            <a:r>
              <a:rPr lang="en-CA" sz="1200" dirty="0" err="1" smtClean="0">
                <a:latin typeface="Helvetica Light" charset="0"/>
              </a:rPr>
              <a:t>noninvasive</a:t>
            </a:r>
            <a:r>
              <a:rPr lang="en-CA" sz="1200" dirty="0" smtClean="0">
                <a:latin typeface="Helvetica Light" charset="0"/>
              </a:rPr>
              <a:t>, single use breath alcohol tester providing accurate, reliable results with easy to read color changing crystals. It’s perfect for personal or professional use.</a:t>
            </a:r>
          </a:p>
          <a:p>
            <a:pPr eaLnBrk="1" hangingPunct="1"/>
            <a:endParaRPr lang="en-CA" sz="1200" dirty="0" smtClean="0">
              <a:latin typeface="Helvetica Light" charset="0"/>
            </a:endParaRPr>
          </a:p>
          <a:p>
            <a:pPr eaLnBrk="1" hangingPunct="1"/>
            <a:r>
              <a:rPr lang="en-CA" sz="1200" dirty="0" smtClean="0">
                <a:latin typeface="Helvetica Light" charset="0"/>
              </a:rPr>
              <a:t>The DRIVESAFE express contains crystals within a single tube. When the user blows through the tube, the crystals change colour upon detection of alcohol; the more intense the colour, the higher the alcohol concentration. The DRIVESAFE express uses a four level indicator to easily see your BrAC within 2 to 4 minutes. </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52</a:t>
            </a:fld>
            <a:endParaRPr lang="en-US"/>
          </a:p>
        </p:txBody>
      </p:sp>
    </p:spTree>
    <p:extLst>
      <p:ext uri="{BB962C8B-B14F-4D97-AF65-F5344CB8AC3E}">
        <p14:creationId xmlns:p14="http://schemas.microsoft.com/office/powerpoint/2010/main" val="2277754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ALCOSIM breath alcohol simulator is an easy and accurate way to calibrate or verify breath alcohol testing instruments.</a:t>
            </a:r>
          </a:p>
          <a:p>
            <a:pPr eaLnBrk="1" hangingPunct="1"/>
            <a:endParaRPr lang="en-CA" sz="1200" dirty="0" smtClean="0">
              <a:latin typeface="Helvetica Light" charset="0"/>
            </a:endParaRPr>
          </a:p>
          <a:p>
            <a:pPr eaLnBrk="1" hangingPunct="1"/>
            <a:r>
              <a:rPr lang="en-CA" sz="1200" dirty="0" smtClean="0">
                <a:latin typeface="Helvetica Light" charset="0"/>
              </a:rPr>
              <a:t>Carefully maintaining the temperature of alcohol reference solution </a:t>
            </a:r>
            <a:r>
              <a:rPr lang="en-US" sz="1200" dirty="0" smtClean="0">
                <a:latin typeface="Helvetica Light" charset="0"/>
              </a:rPr>
              <a:t>to within 34 ± 0.02 ℃,</a:t>
            </a:r>
            <a:r>
              <a:rPr lang="en-US" sz="1200" dirty="0" smtClean="0"/>
              <a:t> </a:t>
            </a:r>
            <a:r>
              <a:rPr lang="en-CA" sz="1200" dirty="0" smtClean="0">
                <a:latin typeface="Helvetica Light" charset="0"/>
              </a:rPr>
              <a:t>it produces an air-alcohol sample of precise concentration.</a:t>
            </a:r>
          </a:p>
          <a:p>
            <a:pPr eaLnBrk="1" hangingPunct="1"/>
            <a:endParaRPr lang="en-CA" sz="1200" dirty="0" smtClean="0">
              <a:latin typeface="Helvetica Light" charset="0"/>
            </a:endParaRPr>
          </a:p>
          <a:p>
            <a:pPr eaLnBrk="1" hangingPunct="1"/>
            <a:r>
              <a:rPr lang="en-US" sz="1200" dirty="0" smtClean="0">
                <a:latin typeface="Helvetica Light" charset="0"/>
              </a:rPr>
              <a:t>ALCOSIM is fully compatible for use by ISO 17025 qualified test laboratories for testing the accuracy of breath alcohol testing instruments.</a:t>
            </a:r>
            <a:endParaRPr lang="en-CA" sz="1200" dirty="0" smtClean="0">
              <a:latin typeface="Helvetica Light" charset="0"/>
            </a:endParaRP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55</a:t>
            </a:fld>
            <a:endParaRPr lang="en-US"/>
          </a:p>
        </p:txBody>
      </p:sp>
    </p:spTree>
    <p:extLst>
      <p:ext uri="{BB962C8B-B14F-4D97-AF65-F5344CB8AC3E}">
        <p14:creationId xmlns:p14="http://schemas.microsoft.com/office/powerpoint/2010/main" val="3795827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ALCOSIM calibration bench is a multi-tiered laboratory station that optimizes gas flow, alcohol reference solution use, eliminates human error and provides consistent simulated breath samples for calibration of all handheld breath alcohol testers.</a:t>
            </a:r>
          </a:p>
          <a:p>
            <a:pPr eaLnBrk="1" hangingPunct="1"/>
            <a:endParaRPr lang="en-CA" sz="1200" dirty="0" smtClean="0">
              <a:latin typeface="Helvetica Light" charset="0"/>
            </a:endParaRPr>
          </a:p>
          <a:p>
            <a:pPr eaLnBrk="1" hangingPunct="1"/>
            <a:r>
              <a:rPr lang="en-CA" sz="1200" dirty="0" smtClean="0">
                <a:latin typeface="Helvetica Light" charset="0"/>
              </a:rPr>
              <a:t>Three tandems of ALCOSIM breath alcohol simulators can be used with different concentrations of alcohol reference solution, calibrating a breath tester to a wide range of thresholds to accommodate varied operational requirements.</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57</a:t>
            </a:fld>
            <a:endParaRPr lang="en-US"/>
          </a:p>
        </p:txBody>
      </p:sp>
    </p:spTree>
    <p:extLst>
      <p:ext uri="{BB962C8B-B14F-4D97-AF65-F5344CB8AC3E}">
        <p14:creationId xmlns:p14="http://schemas.microsoft.com/office/powerpoint/2010/main" val="1512447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US" sz="1200" dirty="0" smtClean="0">
                <a:latin typeface="Helvetica Light" charset="0"/>
              </a:rPr>
              <a:t>The Metrological Test Bench is designed for type testing of breath alcohol instruments against international standards and also provides the means for high volume verification testing of EBTs, where efficiency and accuracy are critical customer requirements. </a:t>
            </a:r>
          </a:p>
          <a:p>
            <a:pPr eaLnBrk="1" hangingPunct="1"/>
            <a:endParaRPr lang="en-US" sz="1200" dirty="0" smtClean="0">
              <a:latin typeface="Helvetica Light" charset="0"/>
            </a:endParaRPr>
          </a:p>
          <a:p>
            <a:pPr eaLnBrk="1" hangingPunct="1"/>
            <a:r>
              <a:rPr lang="en-US" sz="1200" dirty="0" smtClean="0">
                <a:latin typeface="Helvetica Light" charset="0"/>
              </a:rPr>
              <a:t>Using a combined system which optimizes mass flow control and proportional valve release, the Metrological Test Bench provides high flexibility, multiple component mixture and optimal pressure, flow, temperature and volume control.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59</a:t>
            </a:fld>
            <a:endParaRPr lang="en-US"/>
          </a:p>
        </p:txBody>
      </p:sp>
    </p:spTree>
    <p:extLst>
      <p:ext uri="{BB962C8B-B14F-4D97-AF65-F5344CB8AC3E}">
        <p14:creationId xmlns:p14="http://schemas.microsoft.com/office/powerpoint/2010/main" val="295936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LR alcohol interlock is designed </a:t>
            </a:r>
            <a:r>
              <a:rPr lang="en-US" sz="1200" dirty="0" smtClean="0">
                <a:latin typeface="Helvetica Light" charset="0"/>
              </a:rPr>
              <a:t>for compliance programs for drink driving offenders and prevents a vehicle from being started unless the driver provides an accepted breath sample with an alcohol concentration below the pre-set limit. </a:t>
            </a:r>
          </a:p>
          <a:p>
            <a:pPr eaLnBrk="1" hangingPunct="1"/>
            <a:endParaRPr lang="en-US" sz="1200" dirty="0" smtClean="0"/>
          </a:p>
          <a:p>
            <a:pPr eaLnBrk="1" hangingPunct="1"/>
            <a:r>
              <a:rPr lang="en-US" sz="1200" dirty="0" smtClean="0">
                <a:latin typeface="Helvetica Light" charset="0"/>
              </a:rPr>
              <a:t>ALCOLOCK LR records event data from each breath test and enables secure transmission to a central server for reporting to jurisdictional authorities. It may also be integrated with the FOCUS camera for driver identification.</a:t>
            </a:r>
          </a:p>
          <a:p>
            <a:pPr eaLnBrk="1" hangingPunct="1"/>
            <a:endParaRPr lang="en-US" sz="1200" dirty="0" smtClean="0">
              <a:latin typeface="Helvetica Light" charset="0"/>
            </a:endParaRPr>
          </a:p>
          <a:p>
            <a:pPr eaLnBrk="1" hangingPunct="1"/>
            <a:r>
              <a:rPr lang="en-US" sz="1200" dirty="0" smtClean="0">
                <a:latin typeface="Helvetica Light" charset="0"/>
              </a:rPr>
              <a:t>ALCOLOCK LR provides ease of use while preventing tampering to comply with international performance standards, and features optional wireless communication through Wi-Fi or GPRS, and GPS coordinates for the recorded event data.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16</a:t>
            </a:fld>
            <a:endParaRPr lang="en-US"/>
          </a:p>
        </p:txBody>
      </p:sp>
    </p:spTree>
    <p:extLst>
      <p:ext uri="{BB962C8B-B14F-4D97-AF65-F5344CB8AC3E}">
        <p14:creationId xmlns:p14="http://schemas.microsoft.com/office/powerpoint/2010/main" val="2899795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US" sz="1200" dirty="0" smtClean="0">
                <a:latin typeface="Helvetica Light" charset="0"/>
              </a:rPr>
              <a:t>The Metrological Test Bench is designed for type testing of breath alcohol instruments against international standards and also provides the means for high volume verification testing of EBTs, where efficiency and accuracy are critical customer requirements. </a:t>
            </a:r>
          </a:p>
          <a:p>
            <a:pPr eaLnBrk="1" hangingPunct="1"/>
            <a:endParaRPr lang="en-US" sz="1200" dirty="0" smtClean="0">
              <a:latin typeface="Helvetica Light" charset="0"/>
            </a:endParaRPr>
          </a:p>
          <a:p>
            <a:pPr eaLnBrk="1" hangingPunct="1"/>
            <a:r>
              <a:rPr lang="en-US" sz="1200" dirty="0" smtClean="0">
                <a:latin typeface="Helvetica Light" charset="0"/>
              </a:rPr>
              <a:t>Using a combined system which optimizes mass flow control and proportional valve release, the Metrological Test Bench provides high flexibility, multiple component mixture and optimal pressure, flow, temperature and volume control.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60</a:t>
            </a:fld>
            <a:endParaRPr lang="en-US"/>
          </a:p>
        </p:txBody>
      </p:sp>
    </p:spTree>
    <p:extLst>
      <p:ext uri="{BB962C8B-B14F-4D97-AF65-F5344CB8AC3E}">
        <p14:creationId xmlns:p14="http://schemas.microsoft.com/office/powerpoint/2010/main" val="2959368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ACS alcohol reference solution (ARS) is premixed, ready for immediate use with a breath alcohol simulator, eliminating the requirement of mixing in the field.</a:t>
            </a:r>
          </a:p>
          <a:p>
            <a:pPr eaLnBrk="1" hangingPunct="1"/>
            <a:endParaRPr lang="en-CA" sz="1200" dirty="0" smtClean="0">
              <a:latin typeface="Helvetica Light" charset="0"/>
            </a:endParaRPr>
          </a:p>
          <a:p>
            <a:pPr eaLnBrk="1" hangingPunct="1"/>
            <a:r>
              <a:rPr lang="en-CA" sz="1200" dirty="0" smtClean="0">
                <a:latin typeface="Helvetica Light" charset="0"/>
              </a:rPr>
              <a:t>The </a:t>
            </a:r>
            <a:r>
              <a:rPr lang="en-US" sz="1200" dirty="0" smtClean="0">
                <a:latin typeface="Helvetica Light" charset="0"/>
              </a:rPr>
              <a:t>accuracy of the alcohol reference solution concentration is traceable to </a:t>
            </a:r>
            <a:r>
              <a:rPr lang="en-CA" sz="1200" dirty="0" smtClean="0">
                <a:latin typeface="Helvetica Light" charset="0"/>
              </a:rPr>
              <a:t>the NIST (National Institute of Standards and Technology_) reference standard and has a verified two (2) year shelf life.</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62</a:t>
            </a:fld>
            <a:endParaRPr lang="en-US"/>
          </a:p>
        </p:txBody>
      </p:sp>
    </p:spTree>
    <p:extLst>
      <p:ext uri="{BB962C8B-B14F-4D97-AF65-F5344CB8AC3E}">
        <p14:creationId xmlns:p14="http://schemas.microsoft.com/office/powerpoint/2010/main" val="1069465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65</a:t>
            </a:fld>
            <a:endParaRPr lang="en-US"/>
          </a:p>
        </p:txBody>
      </p:sp>
    </p:spTree>
    <p:extLst>
      <p:ext uri="{BB962C8B-B14F-4D97-AF65-F5344CB8AC3E}">
        <p14:creationId xmlns:p14="http://schemas.microsoft.com/office/powerpoint/2010/main" val="1069465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67</a:t>
            </a:fld>
            <a:endParaRPr lang="en-US"/>
          </a:p>
        </p:txBody>
      </p:sp>
    </p:spTree>
    <p:extLst>
      <p:ext uri="{BB962C8B-B14F-4D97-AF65-F5344CB8AC3E}">
        <p14:creationId xmlns:p14="http://schemas.microsoft.com/office/powerpoint/2010/main" val="106946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L series of alcohol interlocks </a:t>
            </a:r>
            <a:r>
              <a:rPr lang="en-US" sz="1200" dirty="0" smtClean="0">
                <a:latin typeface="Helvetica Light" charset="0"/>
              </a:rPr>
              <a:t>provide a range of solutions for commercial management programs. </a:t>
            </a:r>
          </a:p>
          <a:p>
            <a:pPr eaLnBrk="1" hangingPunct="1"/>
            <a:endParaRPr lang="en-US" sz="1200" dirty="0" smtClean="0">
              <a:latin typeface="Helvetica Light" charset="0"/>
            </a:endParaRPr>
          </a:p>
          <a:p>
            <a:pPr eaLnBrk="1" hangingPunct="1"/>
            <a:r>
              <a:rPr lang="en-US" sz="1200" dirty="0" smtClean="0">
                <a:latin typeface="Helvetica Light" charset="0"/>
              </a:rPr>
              <a:t>The ALCOLOCK L series provides integrated solutions designed for use in the trucking, coach and bus, school transportation, public transportation, taxi, mining and construction industry to monitor and control the use of the vehicle.</a:t>
            </a:r>
          </a:p>
          <a:p>
            <a:pPr eaLnBrk="1" hangingPunct="1"/>
            <a:endParaRPr lang="en-US" sz="1200" dirty="0" smtClean="0">
              <a:latin typeface="Helvetica Light" charset="0"/>
            </a:endParaRPr>
          </a:p>
          <a:p>
            <a:pPr eaLnBrk="1" hangingPunct="1"/>
            <a:r>
              <a:rPr lang="en-US" sz="1200" dirty="0" smtClean="0">
                <a:latin typeface="Helvetica Light" charset="0"/>
              </a:rPr>
              <a:t>ALCOLOCK L series are also designed for OEM installation at the factory or through service centers in the aftermarket.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18</a:t>
            </a:fld>
            <a:endParaRPr lang="en-US"/>
          </a:p>
        </p:txBody>
      </p:sp>
    </p:spTree>
    <p:extLst>
      <p:ext uri="{BB962C8B-B14F-4D97-AF65-F5344CB8AC3E}">
        <p14:creationId xmlns:p14="http://schemas.microsoft.com/office/powerpoint/2010/main" val="3091416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L series Electronic Control Units (ECUs) are specifically </a:t>
            </a:r>
            <a:r>
              <a:rPr lang="en-US" sz="1200" dirty="0" smtClean="0">
                <a:latin typeface="Helvetica Light" charset="0"/>
              </a:rPr>
              <a:t>designed for commercial safety management programs.</a:t>
            </a:r>
          </a:p>
          <a:p>
            <a:pPr eaLnBrk="1" hangingPunct="1"/>
            <a:endParaRPr lang="en-US" sz="1200" dirty="0" smtClean="0">
              <a:latin typeface="Helvetica Light"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Helvetica Light" charset="0"/>
              </a:rPr>
              <a:t>The ALCOLOCK L series ECU enables full event data recording, integration with </a:t>
            </a:r>
            <a:r>
              <a:rPr lang="en-US" sz="1200" dirty="0" err="1" smtClean="0">
                <a:latin typeface="Helvetica Light" charset="0"/>
              </a:rPr>
              <a:t>telematic</a:t>
            </a:r>
            <a:r>
              <a:rPr lang="en-US" sz="1200" dirty="0" smtClean="0">
                <a:latin typeface="Helvetica Light" charset="0"/>
              </a:rPr>
              <a:t> devices,</a:t>
            </a:r>
            <a:r>
              <a:rPr lang="en-US" sz="1200" baseline="0" dirty="0" smtClean="0">
                <a:latin typeface="Helvetica Light" charset="0"/>
              </a:rPr>
              <a:t> </a:t>
            </a:r>
            <a:r>
              <a:rPr lang="en-US" sz="1200" dirty="0" smtClean="0">
                <a:latin typeface="Helvetica Light" charset="0"/>
              </a:rPr>
              <a:t>flexible program management and oversight though ALCOFLEET web services application.</a:t>
            </a:r>
            <a:endParaRPr lang="en-US" sz="1200" baseline="0" dirty="0" smtClean="0">
              <a:latin typeface="Helvetica Light"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Helvetica Light" charset="0"/>
              </a:rPr>
              <a:t>They also feature wireless communications for data transmission via Wi-Fi, GPRS or Bluetooth, GPS coordinates for the recorded event data and fleet monitoring through ALCOFLEET web services application.</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baseline="0" dirty="0" smtClean="0">
              <a:latin typeface="Helvetica Light" charset="0"/>
            </a:endParaRPr>
          </a:p>
          <a:p>
            <a:pPr eaLnBrk="1" hangingPunct="1"/>
            <a:r>
              <a:rPr lang="en-US" sz="1200" dirty="0" smtClean="0">
                <a:latin typeface="Helvetica Light" charset="0"/>
              </a:rPr>
              <a:t>From large fleet operations requiring multiple communication options to small fleet vehicles or taxis in which the smallest ECU form factor is required, the ALCOLOCK L series ECUs meet each customer’s unique fleet management requirements.</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19</a:t>
            </a:fld>
            <a:endParaRPr lang="en-US"/>
          </a:p>
        </p:txBody>
      </p:sp>
    </p:spTree>
    <p:extLst>
      <p:ext uri="{BB962C8B-B14F-4D97-AF65-F5344CB8AC3E}">
        <p14:creationId xmlns:p14="http://schemas.microsoft.com/office/powerpoint/2010/main" val="257427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endParaRPr lang="en-US"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20</a:t>
            </a:fld>
            <a:endParaRPr lang="en-US"/>
          </a:p>
        </p:txBody>
      </p:sp>
    </p:spTree>
    <p:extLst>
      <p:ext uri="{BB962C8B-B14F-4D97-AF65-F5344CB8AC3E}">
        <p14:creationId xmlns:p14="http://schemas.microsoft.com/office/powerpoint/2010/main" val="2574274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V3 alcohol interlock is designed for commercial </a:t>
            </a:r>
            <a:r>
              <a:rPr lang="en-US" sz="1200" dirty="0" smtClean="0">
                <a:latin typeface="Helvetica Light" charset="0"/>
              </a:rPr>
              <a:t>(fleet) safety management programs. It prevents a vehicle from being started unless the driver provides an accepted breath sample with an alcohol concentration below the pre-set limit. </a:t>
            </a:r>
            <a:endParaRPr lang="en-CA" sz="1200" dirty="0" smtClean="0">
              <a:latin typeface="Helvetica Light" charset="0"/>
            </a:endParaRPr>
          </a:p>
          <a:p>
            <a:pPr eaLnBrk="1" hangingPunct="1"/>
            <a:endParaRPr lang="en-CA" sz="1200" dirty="0" smtClean="0">
              <a:latin typeface="Helvetica Light" charset="0"/>
            </a:endParaRPr>
          </a:p>
          <a:p>
            <a:pPr eaLnBrk="1" hangingPunct="1"/>
            <a:r>
              <a:rPr lang="en-CA" sz="1200" dirty="0" smtClean="0">
                <a:latin typeface="Helvetica Light" charset="0"/>
              </a:rPr>
              <a:t>Rugged and reliable, ALCOLOCK V3 enables fleet managers to monitor operational vehicles remotely through a secure network application and </a:t>
            </a:r>
            <a:r>
              <a:rPr lang="en-CA" sz="1200" dirty="0" err="1" smtClean="0">
                <a:latin typeface="Helvetica Light" charset="0"/>
              </a:rPr>
              <a:t>telematic</a:t>
            </a:r>
            <a:r>
              <a:rPr lang="en-CA" sz="1200" dirty="0" smtClean="0">
                <a:latin typeface="Helvetica Light" charset="0"/>
              </a:rPr>
              <a:t> integration.</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21</a:t>
            </a:fld>
            <a:endParaRPr lang="en-US"/>
          </a:p>
        </p:txBody>
      </p:sp>
    </p:spTree>
    <p:extLst>
      <p:ext uri="{BB962C8B-B14F-4D97-AF65-F5344CB8AC3E}">
        <p14:creationId xmlns:p14="http://schemas.microsoft.com/office/powerpoint/2010/main" val="376581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SAF’IR is the industry leading portable evidential breath alcohol tester (EBT). Using infrared (IR) technology to ensure the highest available accuracy, the SAF’IR EBT detects the presence and concentration of alcohol in breath to meet legislative requirements. </a:t>
            </a:r>
          </a:p>
          <a:p>
            <a:pPr eaLnBrk="1" hangingPunct="1"/>
            <a:endParaRPr lang="en-CA" sz="1200" dirty="0" smtClean="0">
              <a:latin typeface="Helvetica Light" charset="0"/>
            </a:endParaRPr>
          </a:p>
          <a:p>
            <a:pPr eaLnBrk="1" hangingPunct="1"/>
            <a:r>
              <a:rPr lang="en-CA" sz="1200" dirty="0" smtClean="0">
                <a:latin typeface="Helvetica Light" charset="0"/>
              </a:rPr>
              <a:t>With real-time analysis and mobile accuracy, evidence can be stored, printed in the field or downloaded via direct USB connection. GPS coordinate record storage, Bluetooth printing functionality, user-friendly graphic display, highly accurate sensor technology and robust construction are designed for superior use.</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24</a:t>
            </a:fld>
            <a:endParaRPr lang="en-US"/>
          </a:p>
        </p:txBody>
      </p:sp>
    </p:spTree>
    <p:extLst>
      <p:ext uri="{BB962C8B-B14F-4D97-AF65-F5344CB8AC3E}">
        <p14:creationId xmlns:p14="http://schemas.microsoft.com/office/powerpoint/2010/main" val="2812143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ALERT is a portable breath alcohol tester (PBT) used in commercial and law enforcement operations.</a:t>
            </a:r>
          </a:p>
          <a:p>
            <a:pPr eaLnBrk="1" hangingPunct="1"/>
            <a:endParaRPr lang="en-CA" sz="1200" dirty="0" smtClean="0">
              <a:latin typeface="Helvetica Light" charset="0"/>
            </a:endParaRPr>
          </a:p>
          <a:p>
            <a:pPr eaLnBrk="1" hangingPunct="1"/>
            <a:r>
              <a:rPr lang="en-CA" sz="1200" dirty="0" smtClean="0">
                <a:latin typeface="Helvetica Light" charset="0"/>
              </a:rPr>
              <a:t>The ALERT J4X uses a high performance electrochemical sensor – the standard for portable evidential breath testers used by law enforcement.</a:t>
            </a:r>
          </a:p>
          <a:p>
            <a:pPr eaLnBrk="1" hangingPunct="1"/>
            <a:endParaRPr lang="en-CA" sz="1200" dirty="0" smtClean="0">
              <a:latin typeface="Helvetica Light" charset="0"/>
            </a:endParaRPr>
          </a:p>
          <a:p>
            <a:pPr eaLnBrk="1" hangingPunct="1"/>
            <a:r>
              <a:rPr lang="en-CA" sz="1200" dirty="0" smtClean="0">
                <a:latin typeface="Helvetica Light" charset="0"/>
              </a:rPr>
              <a:t>Providing quick response and rapid recycle between tests, the ALERT J4X uses one button operation and an iconic display to guide the user through the testing sequence.</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26</a:t>
            </a:fld>
            <a:endParaRPr lang="en-US"/>
          </a:p>
        </p:txBody>
      </p:sp>
    </p:spTree>
    <p:extLst>
      <p:ext uri="{BB962C8B-B14F-4D97-AF65-F5344CB8AC3E}">
        <p14:creationId xmlns:p14="http://schemas.microsoft.com/office/powerpoint/2010/main" val="414486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CC8EBB3-A5D6-B842-8AEA-742744ACAD6B}" type="datetime1">
              <a:rPr lang="en-CA"/>
              <a:pPr>
                <a:defRPr/>
              </a:pPr>
              <a:t>18-05-11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953069-602F-3B46-B3BA-368E06C9F373}" type="slidenum">
              <a:rPr lang="en-US"/>
              <a:pPr>
                <a:defRPr/>
              </a:pPr>
              <a:t>‹#›</a:t>
            </a:fld>
            <a:endParaRPr lang="en-US"/>
          </a:p>
        </p:txBody>
      </p:sp>
    </p:spTree>
    <p:extLst>
      <p:ext uri="{BB962C8B-B14F-4D97-AF65-F5344CB8AC3E}">
        <p14:creationId xmlns:p14="http://schemas.microsoft.com/office/powerpoint/2010/main" val="2417603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816C4B-3991-7847-A15C-BF903B0EE66F}" type="datetime1">
              <a:rPr lang="en-CA"/>
              <a:pPr>
                <a:defRPr/>
              </a:pPr>
              <a:t>18-05-11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2B59D2-5934-7946-94B8-393B655812C6}" type="slidenum">
              <a:rPr lang="en-US"/>
              <a:pPr>
                <a:defRPr/>
              </a:pPr>
              <a:t>‹#›</a:t>
            </a:fld>
            <a:endParaRPr lang="en-US"/>
          </a:p>
        </p:txBody>
      </p:sp>
    </p:spTree>
    <p:extLst>
      <p:ext uri="{BB962C8B-B14F-4D97-AF65-F5344CB8AC3E}">
        <p14:creationId xmlns:p14="http://schemas.microsoft.com/office/powerpoint/2010/main" val="67390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62CBE9-40AD-D74E-A431-A91A3073D3F1}" type="datetime1">
              <a:rPr lang="en-CA"/>
              <a:pPr>
                <a:defRPr/>
              </a:pPr>
              <a:t>18-05-11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4662D-2B18-564C-96BE-714A70EF7A44}" type="slidenum">
              <a:rPr lang="en-US"/>
              <a:pPr>
                <a:defRPr/>
              </a:pPr>
              <a:t>‹#›</a:t>
            </a:fld>
            <a:endParaRPr lang="en-US"/>
          </a:p>
        </p:txBody>
      </p:sp>
    </p:spTree>
    <p:extLst>
      <p:ext uri="{BB962C8B-B14F-4D97-AF65-F5344CB8AC3E}">
        <p14:creationId xmlns:p14="http://schemas.microsoft.com/office/powerpoint/2010/main" val="2946037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content - light grey background">
    <p:spTree>
      <p:nvGrpSpPr>
        <p:cNvPr id="1" name=""/>
        <p:cNvGrpSpPr/>
        <p:nvPr/>
      </p:nvGrpSpPr>
      <p:grpSpPr>
        <a:xfrm>
          <a:off x="0" y="0"/>
          <a:ext cx="0" cy="0"/>
          <a:chOff x="0" y="0"/>
          <a:chExt cx="0" cy="0"/>
        </a:xfrm>
      </p:grpSpPr>
      <p:sp>
        <p:nvSpPr>
          <p:cNvPr id="3" name="Rectangle 2"/>
          <p:cNvSpPr/>
          <p:nvPr userDrawn="1"/>
        </p:nvSpPr>
        <p:spPr>
          <a:xfrm>
            <a:off x="9" y="7"/>
            <a:ext cx="9143999" cy="68579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a:spLocks noGrp="1"/>
          </p:cNvSpPr>
          <p:nvPr>
            <p:ph idx="13" hasCustomPrompt="1"/>
          </p:nvPr>
        </p:nvSpPr>
        <p:spPr>
          <a:xfrm>
            <a:off x="644339" y="1485064"/>
            <a:ext cx="7815866" cy="4399668"/>
          </a:xfrm>
        </p:spPr>
        <p:txBody>
          <a:bodyPr lIns="180000">
            <a:normAutofit/>
          </a:bodyPr>
          <a:lstStyle>
            <a:lvl1pPr marL="0" indent="0">
              <a:lnSpc>
                <a:spcPct val="100000"/>
              </a:lnSpc>
              <a:spcBef>
                <a:spcPts val="0"/>
              </a:spcBef>
              <a:spcAft>
                <a:spcPts val="600"/>
              </a:spcAft>
              <a:buClr>
                <a:srgbClr val="F47920"/>
              </a:buClr>
              <a:buNone/>
              <a:defRPr sz="1400" baseline="0">
                <a:solidFill>
                  <a:schemeClr val="tx1">
                    <a:lumMod val="65000"/>
                    <a:lumOff val="35000"/>
                  </a:schemeClr>
                </a:solidFill>
              </a:defRPr>
            </a:lvl1pPr>
            <a:lvl2pPr marL="742950" indent="-285750">
              <a:lnSpc>
                <a:spcPct val="100000"/>
              </a:lnSpc>
              <a:spcBef>
                <a:spcPts val="0"/>
              </a:spcBef>
              <a:spcAft>
                <a:spcPts val="600"/>
              </a:spcAft>
              <a:buClr>
                <a:srgbClr val="F47920"/>
              </a:buClr>
              <a:buFont typeface="Arial"/>
              <a:buChar char="•"/>
              <a:defRPr sz="1400">
                <a:solidFill>
                  <a:schemeClr val="tx1">
                    <a:lumMod val="65000"/>
                    <a:lumOff val="35000"/>
                  </a:schemeClr>
                </a:solidFill>
              </a:defRPr>
            </a:lvl2pPr>
            <a:lvl3pPr marL="1143000" indent="-228600">
              <a:lnSpc>
                <a:spcPct val="100000"/>
              </a:lnSpc>
              <a:spcBef>
                <a:spcPts val="0"/>
              </a:spcBef>
              <a:spcAft>
                <a:spcPts val="600"/>
              </a:spcAft>
              <a:buClr>
                <a:srgbClr val="F47920"/>
              </a:buClr>
              <a:buFont typeface="Lucida Grande"/>
              <a:buChar char="–"/>
              <a:defRPr sz="1400" baseline="0">
                <a:solidFill>
                  <a:schemeClr val="tx1">
                    <a:lumMod val="65000"/>
                    <a:lumOff val="35000"/>
                  </a:schemeClr>
                </a:solidFill>
              </a:defRPr>
            </a:lvl3pPr>
            <a:lvl4pPr>
              <a:lnSpc>
                <a:spcPct val="100000"/>
              </a:lnSpc>
              <a:spcBef>
                <a:spcPts val="0"/>
              </a:spcBef>
              <a:spcAft>
                <a:spcPts val="500"/>
              </a:spcAft>
              <a:buClr>
                <a:srgbClr val="F47920"/>
              </a:buClr>
              <a:defRPr sz="1200">
                <a:solidFill>
                  <a:schemeClr val="tx1">
                    <a:lumMod val="65000"/>
                    <a:lumOff val="35000"/>
                  </a:schemeClr>
                </a:solidFill>
              </a:defRPr>
            </a:lvl4pPr>
            <a:lvl5pPr>
              <a:lnSpc>
                <a:spcPct val="100000"/>
              </a:lnSpc>
              <a:spcBef>
                <a:spcPts val="0"/>
              </a:spcBef>
              <a:spcAft>
                <a:spcPts val="500"/>
              </a:spcAft>
              <a:buClr>
                <a:srgbClr val="F47920"/>
              </a:buClr>
              <a:defRPr sz="1200">
                <a:solidFill>
                  <a:schemeClr val="tx1">
                    <a:lumMod val="65000"/>
                    <a:lumOff val="35000"/>
                  </a:schemeClr>
                </a:solidFill>
              </a:defRPr>
            </a:lvl5pPr>
          </a:lstStyle>
          <a:p>
            <a:pPr lvl="0"/>
            <a:r>
              <a:rPr lang="en-CA" dirty="0" smtClean="0"/>
              <a:t>I’m a paragraph.</a:t>
            </a:r>
          </a:p>
          <a:p>
            <a:pPr lvl="1"/>
            <a:r>
              <a:rPr lang="en-CA" dirty="0" smtClean="0"/>
              <a:t>I’m a first level bullet</a:t>
            </a:r>
          </a:p>
          <a:p>
            <a:pPr lvl="2"/>
            <a:r>
              <a:rPr lang="en-CA" dirty="0" smtClean="0"/>
              <a:t>I’m a second level bullet</a:t>
            </a:r>
          </a:p>
        </p:txBody>
      </p:sp>
      <p:sp>
        <p:nvSpPr>
          <p:cNvPr id="7" name="Rectangle 6"/>
          <p:cNvSpPr/>
          <p:nvPr userDrawn="1"/>
        </p:nvSpPr>
        <p:spPr>
          <a:xfrm>
            <a:off x="173490" y="6381564"/>
            <a:ext cx="403124" cy="315091"/>
          </a:xfrm>
          <a:prstGeom prst="rect">
            <a:avLst/>
          </a:prstGeom>
          <a:solidFill>
            <a:srgbClr val="FF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201257" y="6409325"/>
            <a:ext cx="356463" cy="241344"/>
          </a:xfrm>
          <a:prstGeom prst="rect">
            <a:avLst/>
          </a:prstGeom>
          <a:ln>
            <a:noFill/>
          </a:ln>
        </p:spPr>
        <p:txBody>
          <a:bodyPr/>
          <a:lstStyle>
            <a:lvl1pPr algn="ctr">
              <a:defRPr sz="900" b="0" i="0">
                <a:solidFill>
                  <a:schemeClr val="bg1"/>
                </a:solidFill>
                <a:latin typeface="Helvetica"/>
                <a:cs typeface="Helvetica"/>
              </a:defRPr>
            </a:lvl1pPr>
          </a:lstStyle>
          <a:p>
            <a:fld id="{7ACD81F6-425B-DF43-9012-9658D983B32C}" type="slidenum">
              <a:rPr lang="en-US" smtClean="0"/>
              <a:pPr/>
              <a:t>‹#›</a:t>
            </a:fld>
            <a:endParaRPr lang="en-US" dirty="0"/>
          </a:p>
        </p:txBody>
      </p:sp>
      <p:sp>
        <p:nvSpPr>
          <p:cNvPr id="9" name="Content Placeholder 2"/>
          <p:cNvSpPr>
            <a:spLocks noGrp="1"/>
          </p:cNvSpPr>
          <p:nvPr>
            <p:ph idx="18" hasCustomPrompt="1"/>
          </p:nvPr>
        </p:nvSpPr>
        <p:spPr>
          <a:xfrm>
            <a:off x="644339" y="5902735"/>
            <a:ext cx="2683930" cy="443861"/>
          </a:xfrm>
        </p:spPr>
        <p:txBody>
          <a:bodyPr lIns="180000">
            <a:normAutofit/>
          </a:bodyPr>
          <a:lstStyle>
            <a:lvl1pPr marL="0" indent="0" algn="l">
              <a:lnSpc>
                <a:spcPct val="100000"/>
              </a:lnSpc>
              <a:spcBef>
                <a:spcPts val="0"/>
              </a:spcBef>
              <a:spcAft>
                <a:spcPts val="500"/>
              </a:spcAft>
              <a:buClr>
                <a:srgbClr val="F47920"/>
              </a:buClr>
              <a:buFont typeface="+mj-lt"/>
              <a:buNone/>
              <a:defRPr sz="900" b="0" i="1" baseline="0">
                <a:solidFill>
                  <a:schemeClr val="tx1">
                    <a:lumMod val="65000"/>
                    <a:lumOff val="35000"/>
                  </a:schemeClr>
                </a:solidFill>
                <a:latin typeface="Helvetica Light"/>
                <a:cs typeface="Helvetica Light"/>
              </a:defRPr>
            </a:lvl1pPr>
            <a:lvl2pPr marL="457200" indent="0" algn="l">
              <a:lnSpc>
                <a:spcPct val="100000"/>
              </a:lnSpc>
              <a:spcBef>
                <a:spcPts val="0"/>
              </a:spcBef>
              <a:spcAft>
                <a:spcPts val="500"/>
              </a:spcAft>
              <a:buClr>
                <a:srgbClr val="F47920"/>
              </a:buClr>
              <a:buFont typeface="+mj-lt"/>
              <a:buNone/>
              <a:defRPr sz="1200">
                <a:solidFill>
                  <a:schemeClr val="tx1">
                    <a:lumMod val="65000"/>
                    <a:lumOff val="35000"/>
                  </a:schemeClr>
                </a:solidFill>
              </a:defRPr>
            </a:lvl2pPr>
            <a:lvl3pPr marL="914400" indent="0" algn="l">
              <a:lnSpc>
                <a:spcPct val="100000"/>
              </a:lnSpc>
              <a:spcBef>
                <a:spcPts val="0"/>
              </a:spcBef>
              <a:spcAft>
                <a:spcPts val="500"/>
              </a:spcAft>
              <a:buClr>
                <a:srgbClr val="F47920"/>
              </a:buClr>
              <a:buFont typeface="+mj-lt"/>
              <a:buNone/>
              <a:defRPr sz="1200" baseline="0">
                <a:solidFill>
                  <a:schemeClr val="tx1">
                    <a:lumMod val="65000"/>
                    <a:lumOff val="35000"/>
                  </a:schemeClr>
                </a:solidFill>
              </a:defRPr>
            </a:lvl3pPr>
            <a:lvl4pPr>
              <a:lnSpc>
                <a:spcPct val="100000"/>
              </a:lnSpc>
              <a:spcBef>
                <a:spcPts val="0"/>
              </a:spcBef>
              <a:spcAft>
                <a:spcPts val="500"/>
              </a:spcAft>
              <a:buClr>
                <a:srgbClr val="F47920"/>
              </a:buClr>
              <a:defRPr sz="1200">
                <a:solidFill>
                  <a:schemeClr val="tx1">
                    <a:lumMod val="65000"/>
                    <a:lumOff val="35000"/>
                  </a:schemeClr>
                </a:solidFill>
              </a:defRPr>
            </a:lvl4pPr>
            <a:lvl5pPr>
              <a:lnSpc>
                <a:spcPct val="100000"/>
              </a:lnSpc>
              <a:spcBef>
                <a:spcPts val="0"/>
              </a:spcBef>
              <a:spcAft>
                <a:spcPts val="500"/>
              </a:spcAft>
              <a:buClr>
                <a:srgbClr val="F47920"/>
              </a:buClr>
              <a:defRPr sz="1200">
                <a:solidFill>
                  <a:schemeClr val="tx1">
                    <a:lumMod val="65000"/>
                    <a:lumOff val="35000"/>
                  </a:schemeClr>
                </a:solidFill>
              </a:defRPr>
            </a:lvl5pPr>
          </a:lstStyle>
          <a:p>
            <a:pPr lvl="0"/>
            <a:r>
              <a:rPr lang="en-CA" dirty="0" smtClean="0"/>
              <a:t>I’m a small note</a:t>
            </a:r>
          </a:p>
        </p:txBody>
      </p:sp>
      <p:pic>
        <p:nvPicPr>
          <p:cNvPr id="10" name="Picture 9" descr="LGO-ACS-NN-CMYK.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19" y="6322983"/>
            <a:ext cx="552177" cy="412640"/>
          </a:xfrm>
          <a:prstGeom prst="rect">
            <a:avLst/>
          </a:prstGeom>
        </p:spPr>
      </p:pic>
      <p:sp>
        <p:nvSpPr>
          <p:cNvPr id="11" name="Title 1"/>
          <p:cNvSpPr>
            <a:spLocks noGrp="1"/>
          </p:cNvSpPr>
          <p:nvPr>
            <p:ph type="title" hasCustomPrompt="1"/>
          </p:nvPr>
        </p:nvSpPr>
        <p:spPr>
          <a:xfrm>
            <a:off x="644348" y="319149"/>
            <a:ext cx="4643757" cy="539690"/>
          </a:xfrm>
        </p:spPr>
        <p:txBody>
          <a:bodyPr anchor="t" anchorCtr="0">
            <a:noAutofit/>
          </a:bodyPr>
          <a:lstStyle>
            <a:lvl1pPr algn="l">
              <a:lnSpc>
                <a:spcPct val="80000"/>
              </a:lnSpc>
              <a:defRPr sz="3600" b="0">
                <a:solidFill>
                  <a:srgbClr val="F47920"/>
                </a:solidFill>
              </a:defRPr>
            </a:lvl1pPr>
          </a:lstStyle>
          <a:p>
            <a:r>
              <a:rPr lang="en-CA" dirty="0" smtClean="0"/>
              <a:t>I’m a title</a:t>
            </a:r>
            <a:endParaRPr lang="en-US" dirty="0"/>
          </a:p>
        </p:txBody>
      </p:sp>
      <p:sp>
        <p:nvSpPr>
          <p:cNvPr id="12" name="Content Placeholder 6"/>
          <p:cNvSpPr>
            <a:spLocks noGrp="1"/>
          </p:cNvSpPr>
          <p:nvPr>
            <p:ph sz="quarter" idx="14" hasCustomPrompt="1"/>
          </p:nvPr>
        </p:nvSpPr>
        <p:spPr>
          <a:xfrm>
            <a:off x="644348" y="866898"/>
            <a:ext cx="4643757" cy="418474"/>
          </a:xfrm>
        </p:spPr>
        <p:txBody>
          <a:bodyPr>
            <a:normAutofit/>
          </a:bodyPr>
          <a:lstStyle>
            <a:lvl1pPr marL="0" indent="0">
              <a:buNone/>
              <a:defRPr sz="1800" b="0" i="0" baseline="0">
                <a:solidFill>
                  <a:schemeClr val="tx1">
                    <a:lumMod val="65000"/>
                    <a:lumOff val="35000"/>
                  </a:schemeClr>
                </a:solidFill>
                <a:latin typeface="Helvetica"/>
                <a:cs typeface="Helvetica"/>
              </a:defRPr>
            </a:lvl1pPr>
          </a:lstStyle>
          <a:p>
            <a:pPr lvl="0"/>
            <a:r>
              <a:rPr lang="en-US" dirty="0" smtClean="0"/>
              <a:t>I’m subtitle</a:t>
            </a:r>
            <a:endParaRPr lang="en-US" dirty="0"/>
          </a:p>
        </p:txBody>
      </p:sp>
    </p:spTree>
    <p:extLst>
      <p:ext uri="{BB962C8B-B14F-4D97-AF65-F5344CB8AC3E}">
        <p14:creationId xmlns:p14="http://schemas.microsoft.com/office/powerpoint/2010/main" val="1078854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p:cNvSpPr/>
          <p:nvPr userDrawn="1"/>
        </p:nvSpPr>
        <p:spPr>
          <a:xfrm>
            <a:off x="0" y="5222245"/>
            <a:ext cx="9144000" cy="17791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icture Placeholder 21"/>
          <p:cNvSpPr>
            <a:spLocks noGrp="1"/>
          </p:cNvSpPr>
          <p:nvPr>
            <p:ph type="pic" sz="quarter" idx="16"/>
          </p:nvPr>
        </p:nvSpPr>
        <p:spPr>
          <a:xfrm>
            <a:off x="0" y="3"/>
            <a:ext cx="9144000" cy="5222240"/>
          </a:xfrm>
        </p:spPr>
        <p:txBody>
          <a:bodyPr/>
          <a:lstStyle/>
          <a:p>
            <a:endParaRPr lang="en-US" dirty="0"/>
          </a:p>
        </p:txBody>
      </p:sp>
      <p:sp>
        <p:nvSpPr>
          <p:cNvPr id="13" name="Text Placeholder 12"/>
          <p:cNvSpPr>
            <a:spLocks noGrp="1"/>
          </p:cNvSpPr>
          <p:nvPr>
            <p:ph type="body" sz="quarter" idx="15" hasCustomPrompt="1"/>
          </p:nvPr>
        </p:nvSpPr>
        <p:spPr>
          <a:xfrm>
            <a:off x="761448" y="1027016"/>
            <a:ext cx="6746247" cy="2528989"/>
          </a:xfrm>
        </p:spPr>
        <p:txBody>
          <a:bodyPr>
            <a:normAutofit/>
          </a:bodyPr>
          <a:lstStyle>
            <a:lvl1pPr marL="0" indent="0" algn="l">
              <a:lnSpc>
                <a:spcPct val="100000"/>
              </a:lnSpc>
              <a:spcBef>
                <a:spcPts val="0"/>
              </a:spcBef>
              <a:buFont typeface="Arial"/>
              <a:buNone/>
              <a:defRPr sz="3200" b="0" i="0" baseline="0">
                <a:solidFill>
                  <a:schemeClr val="tx1">
                    <a:lumMod val="65000"/>
                    <a:lumOff val="35000"/>
                  </a:schemeClr>
                </a:solidFill>
                <a:latin typeface="Helvetica Light"/>
                <a:cs typeface="Helvetica Ligh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CA" dirty="0" smtClean="0"/>
              <a:t>Sentence case title. Don’t capitalize every word. Image is a placeholder. Change size, position and colour title as needed</a:t>
            </a:r>
          </a:p>
        </p:txBody>
      </p:sp>
      <p:sp>
        <p:nvSpPr>
          <p:cNvPr id="23" name="Rectangle 22"/>
          <p:cNvSpPr/>
          <p:nvPr userDrawn="1"/>
        </p:nvSpPr>
        <p:spPr>
          <a:xfrm>
            <a:off x="6491961" y="5982025"/>
            <a:ext cx="2181411" cy="307777"/>
          </a:xfrm>
          <a:prstGeom prst="rect">
            <a:avLst/>
          </a:prstGeom>
        </p:spPr>
        <p:txBody>
          <a:bodyPr wrap="square">
            <a:spAutoFit/>
          </a:bodyPr>
          <a:lstStyle/>
          <a:p>
            <a:pPr algn="r"/>
            <a:r>
              <a:rPr lang="en-US" sz="1400" dirty="0" smtClean="0">
                <a:solidFill>
                  <a:srgbClr val="F47920"/>
                </a:solidFill>
                <a:latin typeface="Helvetica Light"/>
                <a:cs typeface="Helvetica Light"/>
              </a:rPr>
              <a:t>life saving innovations</a:t>
            </a:r>
            <a:endParaRPr lang="en-US" sz="1400" dirty="0">
              <a:solidFill>
                <a:srgbClr val="F47920"/>
              </a:solidFill>
              <a:latin typeface="Helvetica Light"/>
              <a:cs typeface="Helvetica Light"/>
            </a:endParaRPr>
          </a:p>
        </p:txBody>
      </p:sp>
      <p:pic>
        <p:nvPicPr>
          <p:cNvPr id="8" name="Picture 7" descr="LGO-ACS-NN-CMYK.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123" y="5407978"/>
            <a:ext cx="1800000" cy="1210620"/>
          </a:xfrm>
          <a:prstGeom prst="rect">
            <a:avLst/>
          </a:prstGeom>
        </p:spPr>
      </p:pic>
      <p:sp>
        <p:nvSpPr>
          <p:cNvPr id="10" name="Text Placeholder 12"/>
          <p:cNvSpPr>
            <a:spLocks noGrp="1"/>
          </p:cNvSpPr>
          <p:nvPr>
            <p:ph type="body" sz="quarter" idx="17" hasCustomPrompt="1"/>
          </p:nvPr>
        </p:nvSpPr>
        <p:spPr>
          <a:xfrm>
            <a:off x="761442" y="3556001"/>
            <a:ext cx="3293372" cy="1460498"/>
          </a:xfrm>
        </p:spPr>
        <p:txBody>
          <a:bodyPr>
            <a:normAutofit/>
          </a:bodyPr>
          <a:lstStyle>
            <a:lvl1pPr marL="0" indent="0" algn="l">
              <a:lnSpc>
                <a:spcPct val="100000"/>
              </a:lnSpc>
              <a:spcBef>
                <a:spcPts val="0"/>
              </a:spcBef>
              <a:buFont typeface="Arial"/>
              <a:buNone/>
              <a:defRPr sz="1600" b="0" i="0" baseline="0">
                <a:solidFill>
                  <a:schemeClr val="tx1">
                    <a:lumMod val="65000"/>
                    <a:lumOff val="35000"/>
                  </a:schemeClr>
                </a:solidFill>
                <a:latin typeface="Helvetica Light"/>
                <a:cs typeface="Helvetica Ligh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CA" dirty="0" smtClean="0"/>
              <a:t>Your name and email</a:t>
            </a:r>
          </a:p>
          <a:p>
            <a:pPr lvl="0"/>
            <a:r>
              <a:rPr lang="en-CA" dirty="0" err="1" smtClean="0"/>
              <a:t>Youremail@acs-corp.com</a:t>
            </a:r>
            <a:endParaRPr lang="en-CA" dirty="0" smtClean="0"/>
          </a:p>
        </p:txBody>
      </p:sp>
    </p:spTree>
    <p:extLst>
      <p:ext uri="{BB962C8B-B14F-4D97-AF65-F5344CB8AC3E}">
        <p14:creationId xmlns:p14="http://schemas.microsoft.com/office/powerpoint/2010/main" val="255116184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st page - Q A">
    <p:spTree>
      <p:nvGrpSpPr>
        <p:cNvPr id="1" name=""/>
        <p:cNvGrpSpPr/>
        <p:nvPr/>
      </p:nvGrpSpPr>
      <p:grpSpPr>
        <a:xfrm>
          <a:off x="0" y="0"/>
          <a:ext cx="0" cy="0"/>
          <a:chOff x="0" y="0"/>
          <a:chExt cx="0" cy="0"/>
        </a:xfrm>
      </p:grpSpPr>
      <p:sp>
        <p:nvSpPr>
          <p:cNvPr id="17" name="Rectangle 16"/>
          <p:cNvSpPr/>
          <p:nvPr userDrawn="1"/>
        </p:nvSpPr>
        <p:spPr>
          <a:xfrm>
            <a:off x="-1" y="4"/>
            <a:ext cx="3160889" cy="68579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173490" y="6381564"/>
            <a:ext cx="403124" cy="315091"/>
          </a:xfrm>
          <a:prstGeom prst="rect">
            <a:avLst/>
          </a:prstGeom>
          <a:solidFill>
            <a:srgbClr val="FF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GO-ACS-NN-CMYK.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15" y="6322983"/>
            <a:ext cx="552177" cy="412640"/>
          </a:xfrm>
          <a:prstGeom prst="rect">
            <a:avLst/>
          </a:prstGeom>
        </p:spPr>
      </p:pic>
      <p:sp>
        <p:nvSpPr>
          <p:cNvPr id="9" name="Content Placeholder 2"/>
          <p:cNvSpPr>
            <a:spLocks noGrp="1"/>
          </p:cNvSpPr>
          <p:nvPr>
            <p:ph idx="13" hasCustomPrompt="1"/>
          </p:nvPr>
        </p:nvSpPr>
        <p:spPr>
          <a:xfrm>
            <a:off x="3386670" y="4476304"/>
            <a:ext cx="4402667" cy="1002131"/>
          </a:xfrm>
        </p:spPr>
        <p:txBody>
          <a:bodyPr lIns="180000">
            <a:normAutofit/>
          </a:bodyPr>
          <a:lstStyle>
            <a:lvl1pPr marL="0" indent="0">
              <a:lnSpc>
                <a:spcPct val="100000"/>
              </a:lnSpc>
              <a:spcBef>
                <a:spcPts val="0"/>
              </a:spcBef>
              <a:spcAft>
                <a:spcPts val="600"/>
              </a:spcAft>
              <a:buClr>
                <a:srgbClr val="F47920"/>
              </a:buClr>
              <a:buNone/>
              <a:defRPr sz="1400">
                <a:solidFill>
                  <a:schemeClr val="tx1">
                    <a:lumMod val="65000"/>
                    <a:lumOff val="35000"/>
                  </a:schemeClr>
                </a:solidFill>
              </a:defRPr>
            </a:lvl1pPr>
            <a:lvl2pPr marL="742950" indent="-285750">
              <a:lnSpc>
                <a:spcPct val="100000"/>
              </a:lnSpc>
              <a:spcBef>
                <a:spcPts val="0"/>
              </a:spcBef>
              <a:spcAft>
                <a:spcPts val="600"/>
              </a:spcAft>
              <a:buClr>
                <a:srgbClr val="F47920"/>
              </a:buClr>
              <a:buFont typeface="Arial"/>
              <a:buChar char="•"/>
              <a:defRPr sz="1400">
                <a:solidFill>
                  <a:schemeClr val="tx1">
                    <a:lumMod val="65000"/>
                    <a:lumOff val="35000"/>
                  </a:schemeClr>
                </a:solidFill>
              </a:defRPr>
            </a:lvl2pPr>
            <a:lvl3pPr marL="1143000" indent="-228600">
              <a:lnSpc>
                <a:spcPct val="100000"/>
              </a:lnSpc>
              <a:spcBef>
                <a:spcPts val="0"/>
              </a:spcBef>
              <a:spcAft>
                <a:spcPts val="600"/>
              </a:spcAft>
              <a:buClr>
                <a:srgbClr val="F47920"/>
              </a:buClr>
              <a:buFont typeface="Lucida Grande"/>
              <a:buChar char="–"/>
              <a:defRPr sz="1400" baseline="0">
                <a:solidFill>
                  <a:schemeClr val="tx1">
                    <a:lumMod val="65000"/>
                    <a:lumOff val="35000"/>
                  </a:schemeClr>
                </a:solidFill>
              </a:defRPr>
            </a:lvl3pPr>
            <a:lvl4pPr>
              <a:lnSpc>
                <a:spcPct val="100000"/>
              </a:lnSpc>
              <a:spcBef>
                <a:spcPts val="0"/>
              </a:spcBef>
              <a:spcAft>
                <a:spcPts val="500"/>
              </a:spcAft>
              <a:buClr>
                <a:srgbClr val="F47920"/>
              </a:buClr>
              <a:defRPr sz="1200">
                <a:solidFill>
                  <a:schemeClr val="tx1">
                    <a:lumMod val="65000"/>
                    <a:lumOff val="35000"/>
                  </a:schemeClr>
                </a:solidFill>
              </a:defRPr>
            </a:lvl4pPr>
            <a:lvl5pPr>
              <a:lnSpc>
                <a:spcPct val="100000"/>
              </a:lnSpc>
              <a:spcBef>
                <a:spcPts val="0"/>
              </a:spcBef>
              <a:spcAft>
                <a:spcPts val="500"/>
              </a:spcAft>
              <a:buClr>
                <a:srgbClr val="F47920"/>
              </a:buClr>
              <a:defRPr sz="1200">
                <a:solidFill>
                  <a:schemeClr val="tx1">
                    <a:lumMod val="65000"/>
                    <a:lumOff val="35000"/>
                  </a:schemeClr>
                </a:solidFill>
              </a:defRPr>
            </a:lvl5pPr>
          </a:lstStyle>
          <a:p>
            <a:pPr lvl="0"/>
            <a:r>
              <a:rPr lang="en-CA" dirty="0" smtClean="0"/>
              <a:t>Your name.</a:t>
            </a:r>
          </a:p>
          <a:p>
            <a:pPr lvl="0"/>
            <a:r>
              <a:rPr lang="en-CA" dirty="0" err="1" smtClean="0"/>
              <a:t>yourEmail@acs-corp.com</a:t>
            </a:r>
            <a:endParaRPr lang="en-CA" dirty="0" smtClean="0"/>
          </a:p>
          <a:p>
            <a:pPr lvl="0"/>
            <a:endParaRPr lang="en-CA" dirty="0" smtClean="0"/>
          </a:p>
        </p:txBody>
      </p:sp>
      <p:sp>
        <p:nvSpPr>
          <p:cNvPr id="4" name="Text Placeholder 3"/>
          <p:cNvSpPr>
            <a:spLocks noGrp="1"/>
          </p:cNvSpPr>
          <p:nvPr>
            <p:ph type="body" sz="quarter" idx="19" hasCustomPrompt="1"/>
          </p:nvPr>
        </p:nvSpPr>
        <p:spPr>
          <a:xfrm>
            <a:off x="75634" y="803970"/>
            <a:ext cx="2908869" cy="1116907"/>
          </a:xfrm>
        </p:spPr>
        <p:txBody>
          <a:bodyPr>
            <a:noAutofit/>
          </a:bodyPr>
          <a:lstStyle>
            <a:lvl1pPr>
              <a:defRPr sz="2800">
                <a:solidFill>
                  <a:srgbClr val="F47920"/>
                </a:solidFill>
              </a:defRPr>
            </a:lvl1pPr>
          </a:lstStyle>
          <a:p>
            <a:r>
              <a:rPr lang="en-US" dirty="0" smtClean="0"/>
              <a:t>Thank you!</a:t>
            </a:r>
            <a:endParaRPr lang="en-US" dirty="0"/>
          </a:p>
        </p:txBody>
      </p:sp>
      <p:sp>
        <p:nvSpPr>
          <p:cNvPr id="12" name="Slide Number Placeholder 5"/>
          <p:cNvSpPr>
            <a:spLocks noGrp="1"/>
          </p:cNvSpPr>
          <p:nvPr>
            <p:ph type="sldNum" sz="quarter" idx="4"/>
          </p:nvPr>
        </p:nvSpPr>
        <p:spPr>
          <a:xfrm>
            <a:off x="201253" y="6382658"/>
            <a:ext cx="356463" cy="241344"/>
          </a:xfrm>
          <a:prstGeom prst="rect">
            <a:avLst/>
          </a:prstGeom>
          <a:ln>
            <a:noFill/>
          </a:ln>
        </p:spPr>
        <p:txBody>
          <a:bodyPr/>
          <a:lstStyle>
            <a:lvl1pPr algn="ctr">
              <a:defRPr sz="900" b="0" i="0">
                <a:solidFill>
                  <a:schemeClr val="bg1"/>
                </a:solidFill>
                <a:latin typeface="Helvetica"/>
                <a:cs typeface="Helvetica"/>
              </a:defRPr>
            </a:lvl1pPr>
          </a:lstStyle>
          <a:p>
            <a:fld id="{7ACD81F6-425B-DF43-9012-9658D983B32C}" type="slidenum">
              <a:rPr lang="en-US" smtClean="0"/>
              <a:pPr/>
              <a:t>‹#›</a:t>
            </a:fld>
            <a:endParaRPr lang="en-US" dirty="0"/>
          </a:p>
        </p:txBody>
      </p:sp>
      <p:sp>
        <p:nvSpPr>
          <p:cNvPr id="10" name="Content Placeholder 8"/>
          <p:cNvSpPr>
            <a:spLocks noGrp="1"/>
          </p:cNvSpPr>
          <p:nvPr>
            <p:ph sz="quarter" idx="20"/>
          </p:nvPr>
        </p:nvSpPr>
        <p:spPr>
          <a:xfrm>
            <a:off x="557712" y="4476304"/>
            <a:ext cx="2322428" cy="1002131"/>
          </a:xfrm>
        </p:spPr>
        <p:txBody>
          <a:bodyPr>
            <a:normAutofit/>
          </a:bodyPr>
          <a:lstStyle/>
          <a:p>
            <a:pPr algn="r"/>
            <a:r>
              <a:rPr lang="en-US" sz="2800" dirty="0"/>
              <a:t>Q &amp; A</a:t>
            </a:r>
          </a:p>
        </p:txBody>
      </p:sp>
    </p:spTree>
    <p:extLst>
      <p:ext uri="{BB962C8B-B14F-4D97-AF65-F5344CB8AC3E}">
        <p14:creationId xmlns:p14="http://schemas.microsoft.com/office/powerpoint/2010/main" val="427600500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35445D-8A83-1747-8C14-B0F2ED3CD1C7}" type="datetime1">
              <a:rPr lang="en-CA"/>
              <a:pPr>
                <a:defRPr/>
              </a:pPr>
              <a:t>18-05-11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42A279-C798-614A-8AC3-5A907AFB716E}" type="slidenum">
              <a:rPr lang="en-US"/>
              <a:pPr>
                <a:defRPr/>
              </a:pPr>
              <a:t>‹#›</a:t>
            </a:fld>
            <a:endParaRPr lang="en-US"/>
          </a:p>
        </p:txBody>
      </p:sp>
    </p:spTree>
    <p:extLst>
      <p:ext uri="{BB962C8B-B14F-4D97-AF65-F5344CB8AC3E}">
        <p14:creationId xmlns:p14="http://schemas.microsoft.com/office/powerpoint/2010/main" val="54858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40DAAB8-56BF-5C4B-B127-256A6F46AC9B}" type="datetime1">
              <a:rPr lang="en-CA"/>
              <a:pPr>
                <a:defRPr/>
              </a:pPr>
              <a:t>18-05-11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982ED1-6075-704F-81D0-2BB68D9DDBAC}" type="slidenum">
              <a:rPr lang="en-US"/>
              <a:pPr>
                <a:defRPr/>
              </a:pPr>
              <a:t>‹#›</a:t>
            </a:fld>
            <a:endParaRPr lang="en-US"/>
          </a:p>
        </p:txBody>
      </p:sp>
    </p:spTree>
    <p:extLst>
      <p:ext uri="{BB962C8B-B14F-4D97-AF65-F5344CB8AC3E}">
        <p14:creationId xmlns:p14="http://schemas.microsoft.com/office/powerpoint/2010/main" val="61834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CB7BDF3-851A-B441-BC00-FCE59481EF43}" type="datetime1">
              <a:rPr lang="en-CA"/>
              <a:pPr>
                <a:defRPr/>
              </a:pPr>
              <a:t>18-05-11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FF15DA-BE5A-C847-8902-6B0E14862309}" type="slidenum">
              <a:rPr lang="en-US"/>
              <a:pPr>
                <a:defRPr/>
              </a:pPr>
              <a:t>‹#›</a:t>
            </a:fld>
            <a:endParaRPr lang="en-US"/>
          </a:p>
        </p:txBody>
      </p:sp>
    </p:spTree>
    <p:extLst>
      <p:ext uri="{BB962C8B-B14F-4D97-AF65-F5344CB8AC3E}">
        <p14:creationId xmlns:p14="http://schemas.microsoft.com/office/powerpoint/2010/main" val="655974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F6C38E-4211-1E40-9AFF-F0BF7487540A}" type="datetime1">
              <a:rPr lang="en-CA"/>
              <a:pPr>
                <a:defRPr/>
              </a:pPr>
              <a:t>18-05-11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460C42-6B83-724B-B2FE-CA720248CF0D}" type="slidenum">
              <a:rPr lang="en-US"/>
              <a:pPr>
                <a:defRPr/>
              </a:pPr>
              <a:t>‹#›</a:t>
            </a:fld>
            <a:endParaRPr lang="en-US"/>
          </a:p>
        </p:txBody>
      </p:sp>
    </p:spTree>
    <p:extLst>
      <p:ext uri="{BB962C8B-B14F-4D97-AF65-F5344CB8AC3E}">
        <p14:creationId xmlns:p14="http://schemas.microsoft.com/office/powerpoint/2010/main" val="120987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760C4F6-35F3-B340-A94A-DE8C42011D2C}" type="datetime1">
              <a:rPr lang="en-CA"/>
              <a:pPr>
                <a:defRPr/>
              </a:pPr>
              <a:t>18-05-11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286308E-308B-2E4C-981C-EE878247BF40}" type="slidenum">
              <a:rPr lang="en-US"/>
              <a:pPr>
                <a:defRPr/>
              </a:pPr>
              <a:t>‹#›</a:t>
            </a:fld>
            <a:endParaRPr lang="en-US"/>
          </a:p>
        </p:txBody>
      </p:sp>
    </p:spTree>
    <p:extLst>
      <p:ext uri="{BB962C8B-B14F-4D97-AF65-F5344CB8AC3E}">
        <p14:creationId xmlns:p14="http://schemas.microsoft.com/office/powerpoint/2010/main" val="1336033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D1B8D1-9755-3A40-8DEC-0F99880C90C6}" type="datetime1">
              <a:rPr lang="en-CA"/>
              <a:pPr>
                <a:defRPr/>
              </a:pPr>
              <a:t>18-05-11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32E2D1-C3FA-5149-848F-DF0FF06A1908}" type="slidenum">
              <a:rPr lang="en-US"/>
              <a:pPr>
                <a:defRPr/>
              </a:pPr>
              <a:t>‹#›</a:t>
            </a:fld>
            <a:endParaRPr lang="en-US"/>
          </a:p>
        </p:txBody>
      </p:sp>
    </p:spTree>
    <p:extLst>
      <p:ext uri="{BB962C8B-B14F-4D97-AF65-F5344CB8AC3E}">
        <p14:creationId xmlns:p14="http://schemas.microsoft.com/office/powerpoint/2010/main" val="38918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B8A91B-E75C-2947-B9C0-0594C9988B54}" type="datetime1">
              <a:rPr lang="en-CA"/>
              <a:pPr>
                <a:defRPr/>
              </a:pPr>
              <a:t>18-05-11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C0955B-0923-914E-A121-EF3ABB77F377}" type="slidenum">
              <a:rPr lang="en-US"/>
              <a:pPr>
                <a:defRPr/>
              </a:pPr>
              <a:t>‹#›</a:t>
            </a:fld>
            <a:endParaRPr lang="en-US"/>
          </a:p>
        </p:txBody>
      </p:sp>
    </p:spTree>
    <p:extLst>
      <p:ext uri="{BB962C8B-B14F-4D97-AF65-F5344CB8AC3E}">
        <p14:creationId xmlns:p14="http://schemas.microsoft.com/office/powerpoint/2010/main" val="406925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A7D540-3683-F44A-ADB4-FA2790B8357C}" type="datetime1">
              <a:rPr lang="en-CA"/>
              <a:pPr>
                <a:defRPr/>
              </a:pPr>
              <a:t>18-05-11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BB7E8C-DC2E-6547-9BAE-1F333E184576}" type="slidenum">
              <a:rPr lang="en-US"/>
              <a:pPr>
                <a:defRPr/>
              </a:pPr>
              <a:t>‹#›</a:t>
            </a:fld>
            <a:endParaRPr lang="en-US"/>
          </a:p>
        </p:txBody>
      </p:sp>
    </p:spTree>
    <p:extLst>
      <p:ext uri="{BB962C8B-B14F-4D97-AF65-F5344CB8AC3E}">
        <p14:creationId xmlns:p14="http://schemas.microsoft.com/office/powerpoint/2010/main" val="1655016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E87D79D7-22AF-0242-9CB8-705A528E6395}" type="datetime1">
              <a:rPr lang="en-CA"/>
              <a:pPr>
                <a:defRPr/>
              </a:pPr>
              <a:t>18-05-11</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BAF7BB1-B741-B448-9183-C46708C510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emf"/><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emf"/><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2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2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2.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tiff"/><Relationship Id="rId5" Type="http://schemas.openxmlformats.org/officeDocument/2006/relationships/image" Target="../media/image65.emf"/><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21.png"/><Relationship Id="rId5"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5.emf"/><Relationship Id="rId5" Type="http://schemas.openxmlformats.org/officeDocument/2006/relationships/image" Target="../media/image96.jpe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 Id="rId3" Type="http://schemas.openxmlformats.org/officeDocument/2006/relationships/image" Target="../media/image107.emf"/></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21.png"/><Relationship Id="rId5" Type="http://schemas.openxmlformats.org/officeDocument/2006/relationships/image" Target="../media/image107.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21.png"/><Relationship Id="rId5" Type="http://schemas.openxmlformats.org/officeDocument/2006/relationships/image" Target="../media/image107.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 Id="rId11"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28.png"/><Relationship Id="rId5"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ve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8611"/>
            <a:ext cx="9151471" cy="5320852"/>
          </a:xfrm>
          <a:prstGeom prst="rect">
            <a:avLst/>
          </a:prstGeom>
        </p:spPr>
      </p:pic>
      <p:sp>
        <p:nvSpPr>
          <p:cNvPr id="27" name="Text Placeholder 26"/>
          <p:cNvSpPr>
            <a:spLocks noGrp="1"/>
          </p:cNvSpPr>
          <p:nvPr>
            <p:ph type="body" sz="quarter" idx="17"/>
          </p:nvPr>
        </p:nvSpPr>
        <p:spPr/>
        <p:txBody>
          <a:bodyPr/>
          <a:lstStyle/>
          <a:p>
            <a:r>
              <a:rPr lang="en-US" dirty="0" smtClean="0">
                <a:solidFill>
                  <a:schemeClr val="bg1"/>
                </a:solidFill>
              </a:rPr>
              <a:t>TBD</a:t>
            </a:r>
          </a:p>
          <a:p>
            <a:r>
              <a:rPr lang="en-US" dirty="0" err="1" smtClean="0">
                <a:solidFill>
                  <a:schemeClr val="bg1"/>
                </a:solidFill>
              </a:rPr>
              <a:t>TBD@acs-corp.com</a:t>
            </a:r>
            <a:endParaRPr lang="en-US" dirty="0">
              <a:solidFill>
                <a:schemeClr val="bg1"/>
              </a:solidFill>
            </a:endParaRPr>
          </a:p>
        </p:txBody>
      </p:sp>
      <p:sp>
        <p:nvSpPr>
          <p:cNvPr id="30" name="Text Placeholder 29"/>
          <p:cNvSpPr>
            <a:spLocks noGrp="1"/>
          </p:cNvSpPr>
          <p:nvPr>
            <p:ph type="body" sz="quarter" idx="15"/>
          </p:nvPr>
        </p:nvSpPr>
        <p:spPr/>
        <p:txBody>
          <a:bodyPr>
            <a:normAutofit/>
          </a:bodyPr>
          <a:lstStyle/>
          <a:p>
            <a:pPr lvl="0">
              <a:spcBef>
                <a:spcPts val="700"/>
              </a:spcBef>
              <a:defRPr sz="1800"/>
            </a:pPr>
            <a:r>
              <a:rPr lang="en-US" sz="2600" dirty="0" smtClean="0">
                <a:solidFill>
                  <a:schemeClr val="bg1"/>
                </a:solidFill>
              </a:rPr>
              <a:t>Corporate Overview</a:t>
            </a:r>
            <a:endParaRPr lang="en-US" sz="3200" i="1" dirty="0" smtClean="0">
              <a:solidFill>
                <a:schemeClr val="bg1"/>
              </a:solidFill>
            </a:endParaRPr>
          </a:p>
          <a:p>
            <a:endParaRPr lang="en-US" dirty="0">
              <a:solidFill>
                <a:srgbClr val="FFFFFF"/>
              </a:solidFill>
            </a:endParaRPr>
          </a:p>
        </p:txBody>
      </p:sp>
    </p:spTree>
    <p:extLst>
      <p:ext uri="{BB962C8B-B14F-4D97-AF65-F5344CB8AC3E}">
        <p14:creationId xmlns:p14="http://schemas.microsoft.com/office/powerpoint/2010/main" val="1100512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201253" y="6348365"/>
            <a:ext cx="356463" cy="241344"/>
          </a:xfrm>
          <a:prstGeom prst="rect">
            <a:avLst/>
          </a:prstGeom>
        </p:spPr>
        <p:txBody>
          <a:bodyPr/>
          <a:lstStyle/>
          <a:p>
            <a:fld id="{656972EE-ED08-BE4A-BE23-44467B004993}" type="slidenum">
              <a:rPr lang="en-US" smtClean="0"/>
              <a:pPr/>
              <a:t>10</a:t>
            </a:fld>
            <a:endParaRPr lang="en-US" dirty="0"/>
          </a:p>
        </p:txBody>
      </p:sp>
      <p:sp>
        <p:nvSpPr>
          <p:cNvPr id="53" name="Content Placeholder 52"/>
          <p:cNvSpPr>
            <a:spLocks noGrp="1"/>
          </p:cNvSpPr>
          <p:nvPr>
            <p:ph idx="18"/>
          </p:nvPr>
        </p:nvSpPr>
        <p:spPr>
          <a:xfrm>
            <a:off x="644339" y="5841775"/>
            <a:ext cx="2683930" cy="443861"/>
          </a:xfrm>
        </p:spPr>
        <p:txBody>
          <a:bodyPr/>
          <a:lstStyle/>
          <a:p>
            <a:r>
              <a:rPr lang="en-US" dirty="0" smtClean="0"/>
              <a:t>  </a:t>
            </a:r>
            <a:endParaRPr lang="en-US" dirty="0"/>
          </a:p>
        </p:txBody>
      </p:sp>
      <p:sp>
        <p:nvSpPr>
          <p:cNvPr id="12" name="Semiconductor…"/>
          <p:cNvSpPr txBox="1">
            <a:spLocks/>
          </p:cNvSpPr>
          <p:nvPr/>
        </p:nvSpPr>
        <p:spPr>
          <a:xfrm>
            <a:off x="3365500" y="320042"/>
            <a:ext cx="2730500" cy="2755674"/>
          </a:xfrm>
          <a:prstGeom prst="rect">
            <a:avLst/>
          </a:prstGeom>
        </p:spPr>
        <p:txBody>
          <a:bodyPr>
            <a:noAutofit/>
          </a:bodyPr>
          <a:lstStyle>
            <a:lvl1pPr marL="0" indent="0" algn="l" defTabSz="457200" rtl="0" eaLnBrk="1" latinLnBrk="0" hangingPunct="1">
              <a:spcBef>
                <a:spcPct val="20000"/>
              </a:spcBef>
              <a:buFont typeface="Arial"/>
              <a:buNone/>
              <a:defRPr sz="1200" b="0" i="0" kern="1200">
                <a:solidFill>
                  <a:schemeClr val="tx1">
                    <a:lumMod val="65000"/>
                    <a:lumOff val="35000"/>
                  </a:schemeClr>
                </a:solidFill>
                <a:latin typeface="Helvetica Light"/>
                <a:ea typeface="+mn-ea"/>
                <a:cs typeface="Helvetica Light"/>
              </a:defRPr>
            </a:lvl1pPr>
            <a:lvl2pPr marL="628650" indent="-171450" algn="l" defTabSz="457200" rtl="0" eaLnBrk="1" latinLnBrk="0" hangingPunct="1">
              <a:spcBef>
                <a:spcPct val="20000"/>
              </a:spcBef>
              <a:buClr>
                <a:srgbClr val="F47920"/>
              </a:buClr>
              <a:buFont typeface="Arial"/>
              <a:buChar char="•"/>
              <a:defRPr sz="1200" b="0" i="0" kern="1200">
                <a:solidFill>
                  <a:schemeClr val="tx1">
                    <a:lumMod val="65000"/>
                    <a:lumOff val="35000"/>
                  </a:schemeClr>
                </a:solidFill>
                <a:latin typeface="Helvetica Light"/>
                <a:ea typeface="+mn-ea"/>
                <a:cs typeface="Helvetica Light"/>
              </a:defRPr>
            </a:lvl2pPr>
            <a:lvl3pPr marL="11430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3pPr>
            <a:lvl4pPr marL="16002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4pPr>
            <a:lvl5pPr marL="2057400" indent="-228600" algn="l" defTabSz="457200" rtl="0" eaLnBrk="1" latinLnBrk="0" hangingPunct="1">
              <a:spcBef>
                <a:spcPct val="20000"/>
              </a:spcBef>
              <a:buFont typeface="Lucida Grande"/>
              <a:buChar char="»"/>
              <a:defRPr sz="1200" b="0" i="0" kern="1200">
                <a:solidFill>
                  <a:schemeClr val="tx1">
                    <a:lumMod val="65000"/>
                    <a:lumOff val="35000"/>
                  </a:schemeClr>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defRPr sz="1800" b="1" i="0">
                <a:latin typeface="+mj-lt"/>
                <a:ea typeface="+mj-ea"/>
                <a:cs typeface="+mj-cs"/>
                <a:sym typeface="Helvetica"/>
              </a:defRPr>
            </a:pPr>
            <a:r>
              <a:rPr lang="en-US" sz="1800" b="1" smtClean="0">
                <a:latin typeface="+mj-lt"/>
                <a:ea typeface="+mj-ea"/>
                <a:cs typeface="+mj-cs"/>
                <a:sym typeface="Helvetica"/>
              </a:rPr>
              <a:t>Semiconductor</a:t>
            </a:r>
          </a:p>
          <a:p>
            <a:pPr marL="434473" indent="-180473">
              <a:spcBef>
                <a:spcPts val="1200"/>
              </a:spcBef>
              <a:buClr>
                <a:srgbClr val="73B632"/>
              </a:buClr>
              <a:buSzPct val="100000"/>
              <a:buFont typeface="Arial"/>
              <a:buChar char="•"/>
              <a:defRPr sz="1600" i="0"/>
            </a:pPr>
            <a:r>
              <a:rPr lang="en-US" sz="1600" smtClean="0"/>
              <a:t>non-specific</a:t>
            </a:r>
          </a:p>
          <a:p>
            <a:pPr marL="434473" indent="-180473">
              <a:spcBef>
                <a:spcPts val="1200"/>
              </a:spcBef>
              <a:buClr>
                <a:srgbClr val="73B632"/>
              </a:buClr>
              <a:buSzPct val="100000"/>
              <a:buFont typeface="Arial"/>
              <a:buChar char="•"/>
              <a:defRPr sz="1600" i="0"/>
            </a:pPr>
            <a:r>
              <a:rPr lang="en-US" sz="1600" smtClean="0"/>
              <a:t>measures the increase current flow in the presence of an organic compound</a:t>
            </a:r>
            <a:endParaRPr lang="en-US" sz="1600"/>
          </a:p>
        </p:txBody>
      </p:sp>
      <p:sp>
        <p:nvSpPr>
          <p:cNvPr id="13" name="Text Placeholder 3"/>
          <p:cNvSpPr txBox="1">
            <a:spLocks/>
          </p:cNvSpPr>
          <p:nvPr/>
        </p:nvSpPr>
        <p:spPr>
          <a:xfrm>
            <a:off x="381000" y="243842"/>
            <a:ext cx="2730500" cy="1942561"/>
          </a:xfrm>
          <a:prstGeom prst="rect">
            <a:avLst/>
          </a:prstGeom>
          <a:extLst>
            <a:ext uri="{C572A759-6A51-4108-AA02-DFA0A04FC94B}">
              <ma14:wrappingTextBoxFlag xmlns:ma14="http://schemas.microsoft.com/office/mac/drawingml/2011/main" val="1"/>
            </a:ext>
          </a:extLst>
        </p:spPr>
        <p:txBody>
          <a:bodyPr vert="horz" lIns="180000" tIns="45720" rIns="91440" bIns="45720" rtlCol="0">
            <a:normAutofit/>
          </a:bodyPr>
          <a:lstStyle>
            <a:lvl1pPr marL="0" indent="0" algn="l" defTabSz="457200" rtl="0" eaLnBrk="1" latinLnBrk="0" hangingPunct="1">
              <a:lnSpc>
                <a:spcPct val="100000"/>
              </a:lnSpc>
              <a:spcBef>
                <a:spcPts val="700"/>
              </a:spcBef>
              <a:spcAft>
                <a:spcPts val="600"/>
              </a:spcAft>
              <a:buClr>
                <a:srgbClr val="F47920"/>
              </a:buClr>
              <a:buFont typeface="Arial"/>
              <a:buNone/>
              <a:defRPr sz="3000" b="0" i="0" kern="1200" baseline="0">
                <a:solidFill>
                  <a:srgbClr val="73B632"/>
                </a:solidFill>
                <a:latin typeface="Helvetica Light"/>
                <a:ea typeface="+mn-ea"/>
                <a:cs typeface="Helvetica Light"/>
              </a:defRPr>
            </a:lvl1pPr>
            <a:lvl2pPr marL="742950" indent="-285750" algn="l" defTabSz="457200" rtl="0" eaLnBrk="1" latinLnBrk="0" hangingPunct="1">
              <a:lnSpc>
                <a:spcPct val="100000"/>
              </a:lnSpc>
              <a:spcBef>
                <a:spcPts val="0"/>
              </a:spcBef>
              <a:spcAft>
                <a:spcPts val="600"/>
              </a:spcAft>
              <a:buClr>
                <a:srgbClr val="F47920"/>
              </a:buClr>
              <a:buFont typeface="Arial"/>
              <a:buChar char="•"/>
              <a:defRPr sz="1400" b="0" i="0" kern="1200">
                <a:solidFill>
                  <a:schemeClr val="tx1">
                    <a:lumMod val="65000"/>
                    <a:lumOff val="35000"/>
                  </a:schemeClr>
                </a:solidFill>
                <a:latin typeface="Helvetica Light"/>
                <a:ea typeface="+mn-ea"/>
                <a:cs typeface="Helvetica Light"/>
              </a:defRPr>
            </a:lvl2pPr>
            <a:lvl3pPr marL="1143000" indent="-228600" algn="l" defTabSz="457200" rtl="0" eaLnBrk="1" latinLnBrk="0" hangingPunct="1">
              <a:lnSpc>
                <a:spcPct val="100000"/>
              </a:lnSpc>
              <a:spcBef>
                <a:spcPts val="0"/>
              </a:spcBef>
              <a:spcAft>
                <a:spcPts val="600"/>
              </a:spcAft>
              <a:buClr>
                <a:srgbClr val="F47920"/>
              </a:buClr>
              <a:buFont typeface="Lucida Grande"/>
              <a:buChar char="–"/>
              <a:defRPr sz="1400" b="0" i="0" kern="1200" baseline="0">
                <a:solidFill>
                  <a:schemeClr val="tx1">
                    <a:lumMod val="65000"/>
                    <a:lumOff val="35000"/>
                  </a:schemeClr>
                </a:solidFill>
                <a:latin typeface="Helvetica Light"/>
                <a:ea typeface="+mn-ea"/>
                <a:cs typeface="Helvetica Light"/>
              </a:defRPr>
            </a:lvl3pPr>
            <a:lvl4pPr marL="1600200" indent="-228600" algn="l" defTabSz="457200" rtl="0" eaLnBrk="1" latinLnBrk="0" hangingPunct="1">
              <a:lnSpc>
                <a:spcPct val="100000"/>
              </a:lnSpc>
              <a:spcBef>
                <a:spcPts val="0"/>
              </a:spcBef>
              <a:spcAft>
                <a:spcPts val="500"/>
              </a:spcAft>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4pPr>
            <a:lvl5pPr marL="2057400" indent="-228600" algn="l" defTabSz="457200" rtl="0" eaLnBrk="1" latinLnBrk="0" hangingPunct="1">
              <a:lnSpc>
                <a:spcPct val="100000"/>
              </a:lnSpc>
              <a:spcBef>
                <a:spcPts val="0"/>
              </a:spcBef>
              <a:spcAft>
                <a:spcPts val="500"/>
              </a:spcAft>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Breath alcohol sensing technology</a:t>
            </a:r>
            <a:endParaRPr lang="en-US" dirty="0"/>
          </a:p>
        </p:txBody>
      </p:sp>
      <p:sp>
        <p:nvSpPr>
          <p:cNvPr id="14" name="Electrochemistry (fuel cell sensor)…"/>
          <p:cNvSpPr txBox="1"/>
          <p:nvPr/>
        </p:nvSpPr>
        <p:spPr>
          <a:xfrm>
            <a:off x="3365500" y="2636520"/>
            <a:ext cx="5273236" cy="160043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500"/>
              </a:spcBef>
              <a:defRPr i="1">
                <a:solidFill>
                  <a:srgbClr val="595959"/>
                </a:solidFill>
                <a:latin typeface="Helvetica Light"/>
                <a:ea typeface="Helvetica Light"/>
                <a:cs typeface="Helvetica Light"/>
                <a:sym typeface="Helvetica Light"/>
              </a:defRPr>
            </a:pPr>
            <a:endParaRPr/>
          </a:p>
          <a:p>
            <a:pPr>
              <a:spcBef>
                <a:spcPts val="1200"/>
              </a:spcBef>
              <a:defRPr b="1">
                <a:solidFill>
                  <a:srgbClr val="595959"/>
                </a:solidFill>
                <a:latin typeface="+mj-lt"/>
                <a:ea typeface="+mj-ea"/>
                <a:cs typeface="+mj-cs"/>
                <a:sym typeface="Helvetica"/>
              </a:defRPr>
            </a:pPr>
            <a:r>
              <a:t>Electrochemistry (fuel cell sensor)</a:t>
            </a:r>
          </a:p>
          <a:p>
            <a:pPr marL="434473" indent="-180473">
              <a:spcBef>
                <a:spcPts val="1200"/>
              </a:spcBef>
              <a:buClr>
                <a:srgbClr val="73B632"/>
              </a:buClr>
              <a:buSzPct val="100000"/>
              <a:buChar char="•"/>
              <a:defRPr sz="1600">
                <a:solidFill>
                  <a:srgbClr val="595959"/>
                </a:solidFill>
                <a:latin typeface="Helvetica Light"/>
                <a:ea typeface="Helvetica Light"/>
                <a:cs typeface="Helvetica Light"/>
                <a:sym typeface="Helvetica Light"/>
              </a:defRPr>
            </a:pPr>
            <a:r>
              <a:t>specific for alcohol</a:t>
            </a:r>
          </a:p>
          <a:p>
            <a:pPr marL="434473" indent="-180473">
              <a:spcBef>
                <a:spcPts val="1200"/>
              </a:spcBef>
              <a:buClr>
                <a:srgbClr val="73B632"/>
              </a:buClr>
              <a:buSzPct val="100000"/>
              <a:buChar char="•"/>
              <a:defRPr sz="1600">
                <a:solidFill>
                  <a:srgbClr val="595959"/>
                </a:solidFill>
                <a:latin typeface="Helvetica Light"/>
                <a:ea typeface="Helvetica Light"/>
                <a:cs typeface="Helvetica Light"/>
                <a:sym typeface="Helvetica Light"/>
              </a:defRPr>
            </a:pPr>
            <a:r>
              <a:t>measures the electron flow from oxidation of alcohol</a:t>
            </a:r>
          </a:p>
        </p:txBody>
      </p:sp>
      <p:pic>
        <p:nvPicPr>
          <p:cNvPr id="15" name="Sensor (2).PDF" descr="Sensor (2).PDF"/>
          <p:cNvPicPr>
            <a:picLocks noChangeAspect="1"/>
          </p:cNvPicPr>
          <p:nvPr/>
        </p:nvPicPr>
        <p:blipFill>
          <a:blip r:embed="rId2">
            <a:extLst/>
          </a:blip>
          <a:srcRect l="22643" t="28588" r="29884" b="46024"/>
          <a:stretch>
            <a:fillRect/>
          </a:stretch>
        </p:blipFill>
        <p:spPr>
          <a:xfrm>
            <a:off x="3798745" y="4557857"/>
            <a:ext cx="4381809" cy="1988460"/>
          </a:xfrm>
          <a:prstGeom prst="rect">
            <a:avLst/>
          </a:prstGeom>
          <a:ln w="12700">
            <a:miter lim="400000"/>
          </a:ln>
        </p:spPr>
      </p:pic>
    </p:spTree>
    <p:extLst>
      <p:ext uri="{BB962C8B-B14F-4D97-AF65-F5344CB8AC3E}">
        <p14:creationId xmlns:p14="http://schemas.microsoft.com/office/powerpoint/2010/main" val="363948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a:xfrm>
            <a:off x="381000" y="121922"/>
            <a:ext cx="2730500" cy="1942561"/>
          </a:xfrm>
          <a:prstGeom prst="rect">
            <a:avLst/>
          </a:prstGeom>
          <a:extLst>
            <a:ext uri="{C572A759-6A51-4108-AA02-DFA0A04FC94B}">
              <ma14:wrappingTextBoxFlag xmlns:ma14="http://schemas.microsoft.com/office/mac/drawingml/2011/main" val="1"/>
            </a:ext>
          </a:extLst>
        </p:spPr>
        <p:txBody>
          <a:bodyPr vert="horz" lIns="180000" tIns="45720" rIns="91440" bIns="45720" rtlCol="0">
            <a:normAutofit/>
          </a:bodyPr>
          <a:lstStyle>
            <a:lvl1pPr marL="0" indent="0" algn="l" defTabSz="457200" rtl="0" eaLnBrk="1" latinLnBrk="0" hangingPunct="1">
              <a:lnSpc>
                <a:spcPct val="100000"/>
              </a:lnSpc>
              <a:spcBef>
                <a:spcPts val="700"/>
              </a:spcBef>
              <a:spcAft>
                <a:spcPts val="600"/>
              </a:spcAft>
              <a:buClr>
                <a:srgbClr val="F47920"/>
              </a:buClr>
              <a:buFont typeface="Arial"/>
              <a:buNone/>
              <a:defRPr sz="3000" b="0" i="0" kern="1200" baseline="0">
                <a:solidFill>
                  <a:srgbClr val="73B632"/>
                </a:solidFill>
                <a:latin typeface="Helvetica Light"/>
                <a:ea typeface="+mn-ea"/>
                <a:cs typeface="Helvetica Light"/>
              </a:defRPr>
            </a:lvl1pPr>
            <a:lvl2pPr marL="742950" indent="-285750" algn="l" defTabSz="457200" rtl="0" eaLnBrk="1" latinLnBrk="0" hangingPunct="1">
              <a:lnSpc>
                <a:spcPct val="100000"/>
              </a:lnSpc>
              <a:spcBef>
                <a:spcPts val="0"/>
              </a:spcBef>
              <a:spcAft>
                <a:spcPts val="600"/>
              </a:spcAft>
              <a:buClr>
                <a:srgbClr val="F47920"/>
              </a:buClr>
              <a:buFont typeface="Arial"/>
              <a:buChar char="•"/>
              <a:defRPr sz="1400" b="0" i="0" kern="1200">
                <a:solidFill>
                  <a:schemeClr val="tx1">
                    <a:lumMod val="65000"/>
                    <a:lumOff val="35000"/>
                  </a:schemeClr>
                </a:solidFill>
                <a:latin typeface="Helvetica Light"/>
                <a:ea typeface="+mn-ea"/>
                <a:cs typeface="Helvetica Light"/>
              </a:defRPr>
            </a:lvl2pPr>
            <a:lvl3pPr marL="1143000" indent="-228600" algn="l" defTabSz="457200" rtl="0" eaLnBrk="1" latinLnBrk="0" hangingPunct="1">
              <a:lnSpc>
                <a:spcPct val="100000"/>
              </a:lnSpc>
              <a:spcBef>
                <a:spcPts val="0"/>
              </a:spcBef>
              <a:spcAft>
                <a:spcPts val="600"/>
              </a:spcAft>
              <a:buClr>
                <a:srgbClr val="F47920"/>
              </a:buClr>
              <a:buFont typeface="Lucida Grande"/>
              <a:buChar char="–"/>
              <a:defRPr sz="1400" b="0" i="0" kern="1200" baseline="0">
                <a:solidFill>
                  <a:schemeClr val="tx1">
                    <a:lumMod val="65000"/>
                    <a:lumOff val="35000"/>
                  </a:schemeClr>
                </a:solidFill>
                <a:latin typeface="Helvetica Light"/>
                <a:ea typeface="+mn-ea"/>
                <a:cs typeface="Helvetica Light"/>
              </a:defRPr>
            </a:lvl3pPr>
            <a:lvl4pPr marL="1600200" indent="-228600" algn="l" defTabSz="457200" rtl="0" eaLnBrk="1" latinLnBrk="0" hangingPunct="1">
              <a:lnSpc>
                <a:spcPct val="100000"/>
              </a:lnSpc>
              <a:spcBef>
                <a:spcPts val="0"/>
              </a:spcBef>
              <a:spcAft>
                <a:spcPts val="500"/>
              </a:spcAft>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4pPr>
            <a:lvl5pPr marL="2057400" indent="-228600" algn="l" defTabSz="457200" rtl="0" eaLnBrk="1" latinLnBrk="0" hangingPunct="1">
              <a:lnSpc>
                <a:spcPct val="100000"/>
              </a:lnSpc>
              <a:spcBef>
                <a:spcPts val="0"/>
              </a:spcBef>
              <a:spcAft>
                <a:spcPts val="500"/>
              </a:spcAft>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Function of alcohol ignition interlocks</a:t>
            </a:r>
            <a:endParaRPr lang="en-US" dirty="0"/>
          </a:p>
        </p:txBody>
      </p:sp>
      <p:grpSp>
        <p:nvGrpSpPr>
          <p:cNvPr id="12" name="Group"/>
          <p:cNvGrpSpPr/>
          <p:nvPr/>
        </p:nvGrpSpPr>
        <p:grpSpPr>
          <a:xfrm>
            <a:off x="3365499" y="4709162"/>
            <a:ext cx="1518624" cy="2346961"/>
            <a:chOff x="5927" y="484845"/>
            <a:chExt cx="1518622" cy="1955800"/>
          </a:xfrm>
        </p:grpSpPr>
        <p:sp>
          <p:nvSpPr>
            <p:cNvPr id="13" name="Circle"/>
            <p:cNvSpPr/>
            <p:nvPr/>
          </p:nvSpPr>
          <p:spPr>
            <a:xfrm>
              <a:off x="5927" y="485071"/>
              <a:ext cx="317501" cy="317501"/>
            </a:xfrm>
            <a:prstGeom prst="ellipse">
              <a:avLst/>
            </a:prstGeom>
            <a:solidFill>
              <a:srgbClr val="72B731"/>
            </a:solidFill>
            <a:ln w="25400" cap="flat">
              <a:solidFill>
                <a:srgbClr val="72B731"/>
              </a:solidFill>
              <a:prstDash val="solid"/>
              <a:round/>
            </a:ln>
            <a:effectLst/>
          </p:spPr>
          <p:txBody>
            <a:bodyPr wrap="square" lIns="38100" tIns="38100" rIns="38100" bIns="38100" numCol="1" anchor="t">
              <a:noAutofit/>
            </a:bodyPr>
            <a:lstStyle/>
            <a:p>
              <a:pPr defTabSz="914400">
                <a:buClr>
                  <a:srgbClr val="000000"/>
                </a:buClr>
                <a:buFont typeface="Calibri"/>
                <a:defRPr>
                  <a:uFill>
                    <a:solidFill>
                      <a:srgbClr val="000000"/>
                    </a:solidFill>
                  </a:uFill>
                  <a:latin typeface="Helvetica Light"/>
                  <a:ea typeface="Helvetica Light"/>
                  <a:cs typeface="Helvetica Light"/>
                  <a:sym typeface="Helvetica Light"/>
                </a:defRPr>
              </a:pPr>
              <a:endParaRPr>
                <a:solidFill>
                  <a:srgbClr val="72B731"/>
                </a:solidFill>
              </a:endParaRPr>
            </a:p>
          </p:txBody>
        </p:sp>
        <p:sp>
          <p:nvSpPr>
            <p:cNvPr id="14" name="1"/>
            <p:cNvSpPr/>
            <p:nvPr/>
          </p:nvSpPr>
          <p:spPr>
            <a:xfrm>
              <a:off x="5927" y="485071"/>
              <a:ext cx="317501"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gn="ctr" defTabSz="914400">
                <a:buClr>
                  <a:srgbClr val="FFFFFF"/>
                </a:buClr>
                <a:buFont typeface="Calibri"/>
                <a:defRPr sz="1400" b="1">
                  <a:solidFill>
                    <a:srgbClr val="FFFFFF"/>
                  </a:solidFill>
                  <a:uFill>
                    <a:solidFill>
                      <a:srgbClr val="FFFFFF"/>
                    </a:solidFill>
                  </a:uFill>
                  <a:latin typeface="+mj-lt"/>
                  <a:ea typeface="+mj-ea"/>
                  <a:cs typeface="+mj-cs"/>
                  <a:sym typeface="Helvetica"/>
                </a:defRPr>
              </a:lvl1pPr>
            </a:lstStyle>
            <a:p>
              <a:r>
                <a:rPr dirty="0"/>
                <a:t>1</a:t>
              </a:r>
            </a:p>
          </p:txBody>
        </p:sp>
        <p:sp>
          <p:nvSpPr>
            <p:cNvPr id="15" name="Breath Test"/>
            <p:cNvSpPr/>
            <p:nvPr/>
          </p:nvSpPr>
          <p:spPr>
            <a:xfrm>
              <a:off x="349602" y="484845"/>
              <a:ext cx="999986" cy="317953"/>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000000"/>
                </a:buClr>
                <a:buFont typeface="Calibri"/>
                <a:defRPr sz="1400">
                  <a:uFill>
                    <a:solidFill>
                      <a:srgbClr val="000000"/>
                    </a:solidFill>
                  </a:uFill>
                  <a:latin typeface="Helvetica Light"/>
                  <a:ea typeface="Helvetica Light"/>
                  <a:cs typeface="Helvetica Light"/>
                  <a:sym typeface="Helvetica Light"/>
                </a:defRPr>
              </a:lvl1pPr>
            </a:lstStyle>
            <a:p>
              <a:r>
                <a:rPr dirty="0"/>
                <a:t>Breath Test</a:t>
              </a:r>
            </a:p>
          </p:txBody>
        </p:sp>
        <p:sp>
          <p:nvSpPr>
            <p:cNvPr id="16" name="Driver provides breath sample into alcohol interlock which calculates breath alcohol level."/>
            <p:cNvSpPr/>
            <p:nvPr/>
          </p:nvSpPr>
          <p:spPr>
            <a:xfrm>
              <a:off x="5927" y="916645"/>
              <a:ext cx="1518624" cy="15240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000000"/>
                </a:buClr>
                <a:buFont typeface="Calibri"/>
                <a:defRPr sz="1200" i="1">
                  <a:uFill>
                    <a:solidFill>
                      <a:srgbClr val="000000"/>
                    </a:solidFill>
                  </a:uFill>
                  <a:latin typeface="Helvetica Light"/>
                  <a:ea typeface="Helvetica Light"/>
                  <a:cs typeface="Helvetica Light"/>
                  <a:sym typeface="Helvetica Light"/>
                </a:defRPr>
              </a:lvl1pPr>
            </a:lstStyle>
            <a:p>
              <a:r>
                <a:rPr dirty="0"/>
                <a:t>Driver provides breath sample into alcohol interlock which calculates breath alcohol level.</a:t>
              </a:r>
            </a:p>
          </p:txBody>
        </p:sp>
      </p:grpSp>
      <p:pic>
        <p:nvPicPr>
          <p:cNvPr id="17" name="image32-966.jpg" descr="image32-966.jpg"/>
          <p:cNvPicPr>
            <a:picLocks noChangeAspect="1"/>
          </p:cNvPicPr>
          <p:nvPr/>
        </p:nvPicPr>
        <p:blipFill>
          <a:blip r:embed="rId2">
            <a:extLst/>
          </a:blip>
          <a:stretch>
            <a:fillRect/>
          </a:stretch>
        </p:blipFill>
        <p:spPr>
          <a:xfrm>
            <a:off x="3365500" y="198122"/>
            <a:ext cx="5270500" cy="4300729"/>
          </a:xfrm>
          <a:prstGeom prst="rect">
            <a:avLst/>
          </a:prstGeom>
          <a:ln w="12700">
            <a:miter lim="400000"/>
          </a:ln>
        </p:spPr>
      </p:pic>
      <p:grpSp>
        <p:nvGrpSpPr>
          <p:cNvPr id="18" name="Group"/>
          <p:cNvGrpSpPr/>
          <p:nvPr/>
        </p:nvGrpSpPr>
        <p:grpSpPr>
          <a:xfrm>
            <a:off x="5232403" y="4692506"/>
            <a:ext cx="1524001" cy="2363617"/>
            <a:chOff x="4650" y="508210"/>
            <a:chExt cx="1524000" cy="1969679"/>
          </a:xfrm>
        </p:grpSpPr>
        <p:sp>
          <p:nvSpPr>
            <p:cNvPr id="19" name="Circle"/>
            <p:cNvSpPr/>
            <p:nvPr/>
          </p:nvSpPr>
          <p:spPr>
            <a:xfrm>
              <a:off x="5927" y="509389"/>
              <a:ext cx="317501" cy="315143"/>
            </a:xfrm>
            <a:prstGeom prst="ellipse">
              <a:avLst/>
            </a:prstGeom>
            <a:solidFill>
              <a:srgbClr val="72B731"/>
            </a:solidFill>
            <a:ln w="25400" cap="flat">
              <a:solidFill>
                <a:srgbClr val="72B731"/>
              </a:solidFill>
              <a:prstDash val="solid"/>
              <a:round/>
            </a:ln>
            <a:effectLst/>
          </p:spPr>
          <p:txBody>
            <a:bodyPr wrap="square" lIns="38100" tIns="38100" rIns="38100" bIns="38100" numCol="1" anchor="t">
              <a:noAutofit/>
            </a:bodyPr>
            <a:lstStyle/>
            <a:p>
              <a:pPr defTabSz="914400">
                <a:buClr>
                  <a:srgbClr val="000000"/>
                </a:buClr>
                <a:buFont typeface="Calibri"/>
                <a:defRPr>
                  <a:uFill>
                    <a:solidFill>
                      <a:srgbClr val="000000"/>
                    </a:solidFill>
                  </a:uFill>
                  <a:latin typeface="Helvetica Light"/>
                  <a:ea typeface="Helvetica Light"/>
                  <a:cs typeface="Helvetica Light"/>
                  <a:sym typeface="Helvetica Light"/>
                </a:defRPr>
              </a:pPr>
              <a:endParaRPr/>
            </a:p>
          </p:txBody>
        </p:sp>
        <p:sp>
          <p:nvSpPr>
            <p:cNvPr id="20" name="2"/>
            <p:cNvSpPr/>
            <p:nvPr/>
          </p:nvSpPr>
          <p:spPr>
            <a:xfrm>
              <a:off x="5927" y="508210"/>
              <a:ext cx="317501"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gn="ctr" defTabSz="914400">
                <a:buClr>
                  <a:srgbClr val="FFFFFF"/>
                </a:buClr>
                <a:buFont typeface="Calibri"/>
                <a:defRPr sz="1400" b="1">
                  <a:solidFill>
                    <a:srgbClr val="FFFFFF"/>
                  </a:solidFill>
                  <a:uFill>
                    <a:solidFill>
                      <a:srgbClr val="FFFFFF"/>
                    </a:solidFill>
                  </a:uFill>
                  <a:latin typeface="+mj-lt"/>
                  <a:ea typeface="+mj-ea"/>
                  <a:cs typeface="+mj-cs"/>
                  <a:sym typeface="Helvetica"/>
                </a:defRPr>
              </a:lvl1pPr>
            </a:lstStyle>
            <a:p>
              <a:r>
                <a:t>2</a:t>
              </a:r>
            </a:p>
          </p:txBody>
        </p:sp>
        <p:sp>
          <p:nvSpPr>
            <p:cNvPr id="21" name="Analysis"/>
            <p:cNvSpPr/>
            <p:nvPr/>
          </p:nvSpPr>
          <p:spPr>
            <a:xfrm>
              <a:off x="347937" y="508210"/>
              <a:ext cx="999986" cy="3175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000000"/>
                </a:buClr>
                <a:buFont typeface="Calibri"/>
                <a:defRPr sz="1400">
                  <a:uFill>
                    <a:solidFill>
                      <a:srgbClr val="000000"/>
                    </a:solidFill>
                  </a:uFill>
                  <a:latin typeface="Helvetica Light"/>
                  <a:ea typeface="Helvetica Light"/>
                  <a:cs typeface="Helvetica Light"/>
                  <a:sym typeface="Helvetica Light"/>
                </a:defRPr>
              </a:lvl1pPr>
            </a:lstStyle>
            <a:p>
              <a:r>
                <a:t>Analysis</a:t>
              </a:r>
            </a:p>
          </p:txBody>
        </p:sp>
        <p:sp>
          <p:nvSpPr>
            <p:cNvPr id="22" name="The interface module receives alcohol measurement and decides whether to allow the vehicle to start."/>
            <p:cNvSpPr/>
            <p:nvPr/>
          </p:nvSpPr>
          <p:spPr>
            <a:xfrm>
              <a:off x="4650" y="953889"/>
              <a:ext cx="1524001" cy="15240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000000"/>
                </a:buClr>
                <a:buFont typeface="Calibri"/>
                <a:defRPr sz="1200" i="1">
                  <a:uFill>
                    <a:solidFill>
                      <a:srgbClr val="000000"/>
                    </a:solidFill>
                  </a:uFill>
                  <a:latin typeface="Helvetica Light"/>
                  <a:ea typeface="Helvetica Light"/>
                  <a:cs typeface="Helvetica Light"/>
                  <a:sym typeface="Helvetica Light"/>
                </a:defRPr>
              </a:lvl1pPr>
            </a:lstStyle>
            <a:p>
              <a:r>
                <a:rPr dirty="0"/>
                <a:t>The interface module receives alcohol measurement and decides whether to allow the vehicle to start.</a:t>
              </a:r>
            </a:p>
          </p:txBody>
        </p:sp>
      </p:grpSp>
      <p:grpSp>
        <p:nvGrpSpPr>
          <p:cNvPr id="23" name="Group"/>
          <p:cNvGrpSpPr/>
          <p:nvPr/>
        </p:nvGrpSpPr>
        <p:grpSpPr>
          <a:xfrm>
            <a:off x="7112002" y="4692506"/>
            <a:ext cx="1524001" cy="2363617"/>
            <a:chOff x="550" y="508210"/>
            <a:chExt cx="1524000" cy="1969679"/>
          </a:xfrm>
        </p:grpSpPr>
        <p:sp>
          <p:nvSpPr>
            <p:cNvPr id="24" name="Circle"/>
            <p:cNvSpPr/>
            <p:nvPr/>
          </p:nvSpPr>
          <p:spPr>
            <a:xfrm>
              <a:off x="5927" y="509389"/>
              <a:ext cx="317501" cy="315143"/>
            </a:xfrm>
            <a:prstGeom prst="ellipse">
              <a:avLst/>
            </a:prstGeom>
            <a:solidFill>
              <a:srgbClr val="72B731"/>
            </a:solidFill>
            <a:ln w="25400" cap="flat">
              <a:solidFill>
                <a:srgbClr val="72B731"/>
              </a:solidFill>
              <a:prstDash val="solid"/>
              <a:round/>
            </a:ln>
            <a:effectLst/>
          </p:spPr>
          <p:txBody>
            <a:bodyPr wrap="square" lIns="38100" tIns="38100" rIns="38100" bIns="38100" numCol="1" anchor="t">
              <a:noAutofit/>
            </a:bodyPr>
            <a:lstStyle/>
            <a:p>
              <a:pPr defTabSz="914400">
                <a:buClr>
                  <a:srgbClr val="000000"/>
                </a:buClr>
                <a:buFont typeface="Calibri"/>
                <a:defRPr>
                  <a:uFill>
                    <a:solidFill>
                      <a:srgbClr val="000000"/>
                    </a:solidFill>
                  </a:uFill>
                  <a:latin typeface="Helvetica Light"/>
                  <a:ea typeface="Helvetica Light"/>
                  <a:cs typeface="Helvetica Light"/>
                  <a:sym typeface="Helvetica Light"/>
                </a:defRPr>
              </a:pPr>
              <a:endParaRPr/>
            </a:p>
          </p:txBody>
        </p:sp>
        <p:sp>
          <p:nvSpPr>
            <p:cNvPr id="25" name="3"/>
            <p:cNvSpPr/>
            <p:nvPr/>
          </p:nvSpPr>
          <p:spPr>
            <a:xfrm>
              <a:off x="5927" y="508210"/>
              <a:ext cx="317501"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gn="ctr" defTabSz="914400">
                <a:buClr>
                  <a:srgbClr val="FFFFFF"/>
                </a:buClr>
                <a:buFont typeface="Calibri"/>
                <a:defRPr sz="1400" b="1">
                  <a:solidFill>
                    <a:srgbClr val="FFFFFF"/>
                  </a:solidFill>
                  <a:uFill>
                    <a:solidFill>
                      <a:srgbClr val="FFFFFF"/>
                    </a:solidFill>
                  </a:uFill>
                  <a:latin typeface="+mj-lt"/>
                  <a:ea typeface="+mj-ea"/>
                  <a:cs typeface="+mj-cs"/>
                  <a:sym typeface="Helvetica"/>
                </a:defRPr>
              </a:lvl1pPr>
            </a:lstStyle>
            <a:p>
              <a:r>
                <a:rPr dirty="0"/>
                <a:t>3</a:t>
              </a:r>
            </a:p>
          </p:txBody>
        </p:sp>
        <p:sp>
          <p:nvSpPr>
            <p:cNvPr id="26" name="Result"/>
            <p:cNvSpPr/>
            <p:nvPr/>
          </p:nvSpPr>
          <p:spPr>
            <a:xfrm>
              <a:off x="359762" y="508210"/>
              <a:ext cx="999986" cy="3175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000000"/>
                </a:buClr>
                <a:buFont typeface="Calibri"/>
                <a:defRPr sz="1400">
                  <a:uFill>
                    <a:solidFill>
                      <a:srgbClr val="000000"/>
                    </a:solidFill>
                  </a:uFill>
                  <a:latin typeface="Helvetica Light"/>
                  <a:ea typeface="Helvetica Light"/>
                  <a:cs typeface="Helvetica Light"/>
                  <a:sym typeface="Helvetica Light"/>
                </a:defRPr>
              </a:lvl1pPr>
            </a:lstStyle>
            <a:p>
              <a:r>
                <a:rPr dirty="0"/>
                <a:t>Result</a:t>
              </a:r>
            </a:p>
          </p:txBody>
        </p:sp>
        <p:sp>
          <p:nvSpPr>
            <p:cNvPr id="27" name="If the alcohol level is below the limit, the vehicle starts.  Otherwise, the driver must try again later."/>
            <p:cNvSpPr/>
            <p:nvPr/>
          </p:nvSpPr>
          <p:spPr>
            <a:xfrm>
              <a:off x="550" y="953889"/>
              <a:ext cx="1524001" cy="15240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000000"/>
                </a:buClr>
                <a:buFont typeface="Calibri"/>
                <a:defRPr sz="1200" i="1">
                  <a:uFill>
                    <a:solidFill>
                      <a:srgbClr val="000000"/>
                    </a:solidFill>
                  </a:uFill>
                  <a:latin typeface="Helvetica Light"/>
                  <a:ea typeface="Helvetica Light"/>
                  <a:cs typeface="Helvetica Light"/>
                  <a:sym typeface="Helvetica Light"/>
                </a:defRPr>
              </a:lvl1pPr>
            </a:lstStyle>
            <a:p>
              <a:r>
                <a:rPr dirty="0"/>
                <a:t>If the alcohol level is below the limit, the vehicle starts.  Otherwise, the driver must try again later.</a:t>
              </a:r>
            </a:p>
          </p:txBody>
        </p:sp>
      </p:grpSp>
    </p:spTree>
    <p:extLst>
      <p:ext uri="{BB962C8B-B14F-4D97-AF65-F5344CB8AC3E}">
        <p14:creationId xmlns:p14="http://schemas.microsoft.com/office/powerpoint/2010/main" val="717848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iterate>
                                    <p:tmAbs val="0"/>
                                  </p:iterate>
                                  <p:childTnLst>
                                    <p:set>
                                      <p:cBhvr>
                                        <p:cTn id="11" fill="hold"/>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p:tmAbs val="0"/>
                                  </p:iterate>
                                  <p:childTnLst>
                                    <p:set>
                                      <p:cBhvr>
                                        <p:cTn id="16" fill="hold"/>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P spid="18" grpId="0" animBg="1" advAuto="0"/>
      <p:bldP spid="23"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ositphotos_8171361_origina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 name="Title 1"/>
          <p:cNvSpPr txBox="1">
            <a:spLocks/>
          </p:cNvSpPr>
          <p:nvPr/>
        </p:nvSpPr>
        <p:spPr>
          <a:xfrm>
            <a:off x="0" y="4652965"/>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cs typeface="Helvetica Light"/>
              </a:rPr>
              <a:t>Alcohol Interlocks</a:t>
            </a:r>
          </a:p>
        </p:txBody>
      </p:sp>
    </p:spTree>
    <p:extLst>
      <p:ext uri="{BB962C8B-B14F-4D97-AF65-F5344CB8AC3E}">
        <p14:creationId xmlns:p14="http://schemas.microsoft.com/office/powerpoint/2010/main" val="22101034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n-US" sz="1400">
              <a:latin typeface="Helvetica Light" charset="0"/>
            </a:endParaRPr>
          </a:p>
        </p:txBody>
      </p:sp>
      <p:pic>
        <p:nvPicPr>
          <p:cNvPr id="38914" name="Picture 7" descr="Screen Shot 2016-05-16 at 1.42.30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7038" y="2715738"/>
            <a:ext cx="3117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Picture 3" descr="alcolockLR.png"/>
          <p:cNvSpPr>
            <a:spLocks noChangeAspect="1"/>
          </p:cNvSpPr>
          <p:nvPr/>
        </p:nvSpPr>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8916" name="Picture 5" descr="alcolockL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5"/>
          <p:cNvSpPr txBox="1">
            <a:spLocks noChangeArrowheads="1"/>
          </p:cNvSpPr>
          <p:nvPr/>
        </p:nvSpPr>
        <p:spPr bwMode="auto">
          <a:xfrm>
            <a:off x="0" y="32210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smtClean="0">
                <a:latin typeface="Helvetica Light" charset="0"/>
              </a:rPr>
              <a:t>Compliance Alcohol Interlocks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2" descr="Screen Shot 2016-05-16 at 9.42.07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6"/>
          <p:cNvSpPr txBox="1">
            <a:spLocks noChangeArrowheads="1"/>
          </p:cNvSpPr>
          <p:nvPr/>
        </p:nvSpPr>
        <p:spPr bwMode="auto">
          <a:xfrm>
            <a:off x="2736850" y="267762"/>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Compliance Alcohol Interlock</a:t>
            </a:r>
            <a:endParaRPr lang="en-US" sz="1400" dirty="0">
              <a:latin typeface="Helvetica Light" charset="0"/>
            </a:endParaRPr>
          </a:p>
        </p:txBody>
      </p:sp>
      <p:cxnSp>
        <p:nvCxnSpPr>
          <p:cNvPr id="31" name="Straight Connector 30"/>
          <p:cNvCxnSpPr/>
          <p:nvPr/>
        </p:nvCxnSpPr>
        <p:spPr>
          <a:xfrm>
            <a:off x="2652186" y="267761"/>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9942" name="Picture 2" descr="20110927-LR-Handset-03---no-cable.png"/>
          <p:cNvSpPr>
            <a:spLocks noChangeAspect="1"/>
          </p:cNvSpPr>
          <p:nvPr/>
        </p:nvSpPr>
        <p:spPr bwMode="auto">
          <a:xfrm>
            <a:off x="1363667" y="1003301"/>
            <a:ext cx="1920875" cy="575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3" name="TextBox 9"/>
          <p:cNvSpPr txBox="1">
            <a:spLocks noChangeArrowheads="1"/>
          </p:cNvSpPr>
          <p:nvPr/>
        </p:nvSpPr>
        <p:spPr bwMode="auto">
          <a:xfrm>
            <a:off x="4320000" y="1332000"/>
            <a:ext cx="356670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Designed </a:t>
            </a:r>
            <a:r>
              <a:rPr lang="en-US" sz="1600" dirty="0">
                <a:latin typeface="Helvetica Light" charset="0"/>
              </a:rPr>
              <a:t>for compliance programs for drink driving </a:t>
            </a:r>
            <a:r>
              <a:rPr lang="en-US" sz="1600" dirty="0" smtClean="0">
                <a:latin typeface="Helvetica Light" charset="0"/>
              </a:rPr>
              <a:t>offenders</a:t>
            </a:r>
          </a:p>
          <a:p>
            <a:pPr marL="285750" indent="-285750" eaLnBrk="1" hangingPunct="1">
              <a:spcAft>
                <a:spcPts val="600"/>
              </a:spcAft>
              <a:buClr>
                <a:srgbClr val="FF6600"/>
              </a:buClr>
              <a:buFont typeface="Arial"/>
              <a:buChar char="•"/>
            </a:pPr>
            <a:r>
              <a:rPr lang="en-US" sz="1600" dirty="0" smtClean="0">
                <a:latin typeface="Helvetica Light" charset="0"/>
              </a:rPr>
              <a:t>Prevents vehicle from starting unless </a:t>
            </a:r>
            <a:r>
              <a:rPr lang="en-US" sz="1600" dirty="0">
                <a:latin typeface="Helvetica Light" charset="0"/>
              </a:rPr>
              <a:t>the driver provides </a:t>
            </a:r>
            <a:r>
              <a:rPr lang="en-US" sz="1600" dirty="0" smtClean="0">
                <a:latin typeface="Helvetica Light" charset="0"/>
              </a:rPr>
              <a:t>a breath sample below the limit</a:t>
            </a:r>
          </a:p>
          <a:p>
            <a:pPr marL="285750" indent="-285750" eaLnBrk="1" hangingPunct="1">
              <a:spcAft>
                <a:spcPts val="600"/>
              </a:spcAft>
              <a:buClr>
                <a:srgbClr val="FF6600"/>
              </a:buClr>
              <a:buFont typeface="Arial"/>
              <a:buChar char="•"/>
            </a:pPr>
            <a:r>
              <a:rPr lang="en-US" sz="1600" dirty="0" smtClean="0">
                <a:latin typeface="Helvetica Light" charset="0"/>
              </a:rPr>
              <a:t>Records </a:t>
            </a:r>
            <a:r>
              <a:rPr lang="en-US" sz="1600" dirty="0">
                <a:latin typeface="Helvetica Light" charset="0"/>
              </a:rPr>
              <a:t>event data </a:t>
            </a:r>
            <a:r>
              <a:rPr lang="en-US" sz="1600" dirty="0" smtClean="0">
                <a:latin typeface="Helvetica Light" charset="0"/>
              </a:rPr>
              <a:t>for secure transmission to authorities</a:t>
            </a:r>
          </a:p>
          <a:p>
            <a:pPr marL="285750" indent="-285750" eaLnBrk="1" hangingPunct="1">
              <a:spcAft>
                <a:spcPts val="600"/>
              </a:spcAft>
              <a:buClr>
                <a:srgbClr val="FF6600"/>
              </a:buClr>
              <a:buFont typeface="Arial"/>
              <a:buChar char="•"/>
            </a:pPr>
            <a:r>
              <a:rPr lang="en-US" sz="1600" dirty="0" smtClean="0">
                <a:latin typeface="Helvetica Light" charset="0"/>
              </a:rPr>
              <a:t>Tamper-resistant </a:t>
            </a:r>
            <a:r>
              <a:rPr lang="en-US" sz="1600" dirty="0">
                <a:latin typeface="Helvetica Light" charset="0"/>
              </a:rPr>
              <a:t>to comply with international performance </a:t>
            </a:r>
            <a:r>
              <a:rPr lang="en-US" sz="1600" dirty="0" smtClean="0">
                <a:latin typeface="Helvetica Light" charset="0"/>
              </a:rPr>
              <a:t>standards</a:t>
            </a:r>
          </a:p>
          <a:p>
            <a:pPr marL="285750" indent="-285750" eaLnBrk="1" hangingPunct="1">
              <a:spcAft>
                <a:spcPts val="600"/>
              </a:spcAft>
              <a:buClr>
                <a:srgbClr val="FF6600"/>
              </a:buClr>
              <a:buFont typeface="Arial"/>
              <a:buChar char="•"/>
            </a:pPr>
            <a:r>
              <a:rPr lang="en-US" sz="1600" dirty="0" smtClean="0">
                <a:latin typeface="Helvetica Light" charset="0"/>
              </a:rPr>
              <a:t>Optional </a:t>
            </a:r>
            <a:r>
              <a:rPr lang="en-US" sz="1600" dirty="0">
                <a:latin typeface="Helvetica Light" charset="0"/>
              </a:rPr>
              <a:t>wireless </a:t>
            </a:r>
            <a:r>
              <a:rPr lang="en-US" sz="1600" dirty="0" smtClean="0">
                <a:latin typeface="Helvetica Light" charset="0"/>
              </a:rPr>
              <a:t>communication: </a:t>
            </a:r>
            <a:br>
              <a:rPr lang="en-US" sz="1600" dirty="0" smtClean="0">
                <a:latin typeface="Helvetica Light" charset="0"/>
              </a:rPr>
            </a:br>
            <a:r>
              <a:rPr lang="en-US" sz="1600" dirty="0" smtClean="0">
                <a:latin typeface="Helvetica Light" charset="0"/>
              </a:rPr>
              <a:t>Wi</a:t>
            </a:r>
            <a:r>
              <a:rPr lang="en-US" sz="1600" dirty="0">
                <a:latin typeface="Helvetica Light" charset="0"/>
              </a:rPr>
              <a:t>-</a:t>
            </a:r>
            <a:r>
              <a:rPr lang="en-US" sz="1600" dirty="0" smtClean="0">
                <a:latin typeface="Helvetica Light" charset="0"/>
              </a:rPr>
              <a:t>Fi, GPRS</a:t>
            </a:r>
            <a:r>
              <a:rPr lang="en-US" sz="1600" dirty="0">
                <a:latin typeface="Helvetica Light" charset="0"/>
              </a:rPr>
              <a:t>, </a:t>
            </a:r>
            <a:r>
              <a:rPr lang="en-US" sz="1600" dirty="0" smtClean="0">
                <a:latin typeface="Helvetica Light" charset="0"/>
              </a:rPr>
              <a:t>GPS</a:t>
            </a:r>
          </a:p>
          <a:p>
            <a:pPr marL="285750" indent="-285750" eaLnBrk="1" hangingPunct="1">
              <a:spcAft>
                <a:spcPts val="600"/>
              </a:spcAft>
              <a:buClr>
                <a:srgbClr val="FF6600"/>
              </a:buClr>
              <a:buFont typeface="Arial"/>
              <a:buChar char="•"/>
            </a:pPr>
            <a:r>
              <a:rPr lang="en-US" sz="1600" dirty="0" smtClean="0">
                <a:latin typeface="Helvetica Light" charset="0"/>
              </a:rPr>
              <a:t>Optional </a:t>
            </a:r>
            <a:r>
              <a:rPr lang="en-US" sz="1600" dirty="0">
                <a:latin typeface="Helvetica Light" charset="0"/>
              </a:rPr>
              <a:t>integration with FOCUS camera for driver </a:t>
            </a:r>
            <a:r>
              <a:rPr lang="en-US" sz="1600" dirty="0" smtClean="0">
                <a:latin typeface="Helvetica Light" charset="0"/>
              </a:rPr>
              <a:t>identification</a:t>
            </a:r>
            <a:endParaRPr lang="en-US" sz="1600" dirty="0">
              <a:latin typeface="Helvetica Light" charset="0"/>
            </a:endParaRPr>
          </a:p>
        </p:txBody>
      </p:sp>
      <p:sp>
        <p:nvSpPr>
          <p:cNvPr id="39944" name="TextBox 10"/>
          <p:cNvSpPr txBox="1">
            <a:spLocks noChangeAspect="1" noChangeArrowheads="1"/>
          </p:cNvSpPr>
          <p:nvPr/>
        </p:nvSpPr>
        <p:spPr bwMode="auto">
          <a:xfrm>
            <a:off x="8681658" y="6459813"/>
            <a:ext cx="274434"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14</a:t>
            </a:fld>
            <a:endParaRPr lang="en-US" sz="1600" b="1" dirty="0">
              <a:solidFill>
                <a:schemeClr val="bg1"/>
              </a:solidFill>
              <a:latin typeface="Helvetica Light"/>
              <a:cs typeface="Helvetica Light"/>
            </a:endParaRPr>
          </a:p>
        </p:txBody>
      </p:sp>
      <p:pic>
        <p:nvPicPr>
          <p:cNvPr id="39945" name="Picture 9" descr="20110927-LR-Handset-03---no-cable.png"/>
          <p:cNvPicPr>
            <a:picLocks noChangeAspect="1"/>
          </p:cNvPicPr>
          <p:nvPr/>
        </p:nvPicPr>
        <p:blipFill rotWithShape="1">
          <a:blip r:embed="rId4" cstate="print">
            <a:extLst>
              <a:ext uri="{28A0092B-C50C-407E-A947-70E740481C1C}">
                <a14:useLocalDpi xmlns:a14="http://schemas.microsoft.com/office/drawing/2010/main"/>
              </a:ext>
            </a:extLst>
          </a:blip>
          <a:srcRect b="15871"/>
          <a:stretch/>
        </p:blipFill>
        <p:spPr bwMode="auto">
          <a:xfrm>
            <a:off x="1363667" y="1003300"/>
            <a:ext cx="19208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GO-ALCOLOCKLR-CMYK-B90.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0583"/>
            <a:ext cx="2736850" cy="79237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Picture 2" descr="20110927-LR-Handset-03---no-cable.png"/>
          <p:cNvSpPr>
            <a:spLocks noChangeAspect="1"/>
          </p:cNvSpPr>
          <p:nvPr/>
        </p:nvSpPr>
        <p:spPr bwMode="auto">
          <a:xfrm>
            <a:off x="1363667" y="1003301"/>
            <a:ext cx="1920875" cy="575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3" name="TextBox 9"/>
          <p:cNvSpPr txBox="1">
            <a:spLocks noChangeArrowheads="1"/>
          </p:cNvSpPr>
          <p:nvPr/>
        </p:nvSpPr>
        <p:spPr bwMode="auto">
          <a:xfrm>
            <a:off x="4320000" y="1332000"/>
            <a:ext cx="3566700" cy="33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Designed </a:t>
            </a:r>
            <a:r>
              <a:rPr lang="en-US" sz="1600" dirty="0">
                <a:latin typeface="Helvetica Light" charset="0"/>
              </a:rPr>
              <a:t>for compliance programs for drink driving </a:t>
            </a:r>
            <a:r>
              <a:rPr lang="en-US" sz="1600" dirty="0" smtClean="0">
                <a:latin typeface="Helvetica Light" charset="0"/>
              </a:rPr>
              <a:t>offenders</a:t>
            </a:r>
          </a:p>
          <a:p>
            <a:pPr marL="285750" indent="-285750" eaLnBrk="1" hangingPunct="1">
              <a:spcAft>
                <a:spcPts val="600"/>
              </a:spcAft>
              <a:buClr>
                <a:srgbClr val="FF6600"/>
              </a:buClr>
              <a:buFont typeface="Arial"/>
              <a:buChar char="•"/>
            </a:pPr>
            <a:r>
              <a:rPr lang="en-US" sz="1600" dirty="0" smtClean="0">
                <a:latin typeface="Helvetica Light" charset="0"/>
              </a:rPr>
              <a:t>Prevents vehicle from starting unless </a:t>
            </a:r>
            <a:r>
              <a:rPr lang="en-US" sz="1600" dirty="0">
                <a:latin typeface="Helvetica Light" charset="0"/>
              </a:rPr>
              <a:t>the driver provides </a:t>
            </a:r>
            <a:r>
              <a:rPr lang="en-US" sz="1600" dirty="0" smtClean="0">
                <a:latin typeface="Helvetica Light" charset="0"/>
              </a:rPr>
              <a:t>a breath sample below the limit</a:t>
            </a:r>
          </a:p>
          <a:p>
            <a:pPr marL="285750" indent="-285750" eaLnBrk="1" hangingPunct="1">
              <a:spcAft>
                <a:spcPts val="600"/>
              </a:spcAft>
              <a:buClr>
                <a:srgbClr val="FF6600"/>
              </a:buClr>
              <a:buFont typeface="Arial"/>
              <a:buChar char="•"/>
            </a:pPr>
            <a:r>
              <a:rPr lang="en-US" sz="1600" dirty="0" smtClean="0">
                <a:latin typeface="Helvetica Light" charset="0"/>
              </a:rPr>
              <a:t>Records </a:t>
            </a:r>
            <a:r>
              <a:rPr lang="en-US" sz="1600" dirty="0">
                <a:latin typeface="Helvetica Light" charset="0"/>
              </a:rPr>
              <a:t>event data </a:t>
            </a:r>
            <a:r>
              <a:rPr lang="en-US" sz="1600" dirty="0" smtClean="0">
                <a:latin typeface="Helvetica Light" charset="0"/>
              </a:rPr>
              <a:t>for secure transmission to authorities</a:t>
            </a:r>
          </a:p>
          <a:p>
            <a:pPr marL="285750" indent="-285750" eaLnBrk="1" hangingPunct="1">
              <a:spcAft>
                <a:spcPts val="600"/>
              </a:spcAft>
              <a:buClr>
                <a:srgbClr val="FF6600"/>
              </a:buClr>
              <a:buFont typeface="Arial"/>
              <a:buChar char="•"/>
            </a:pPr>
            <a:r>
              <a:rPr lang="en-US" sz="1600" dirty="0" smtClean="0">
                <a:latin typeface="Helvetica Light" charset="0"/>
              </a:rPr>
              <a:t>Tamper-resistant </a:t>
            </a:r>
            <a:r>
              <a:rPr lang="en-US" sz="1600" dirty="0">
                <a:latin typeface="Helvetica Light" charset="0"/>
              </a:rPr>
              <a:t>to comply with international performance </a:t>
            </a:r>
            <a:r>
              <a:rPr lang="en-US" sz="1600" dirty="0" smtClean="0">
                <a:latin typeface="Helvetica Light" charset="0"/>
              </a:rPr>
              <a:t>standards</a:t>
            </a:r>
          </a:p>
          <a:p>
            <a:pPr marL="285750" indent="-285750" eaLnBrk="1" hangingPunct="1">
              <a:spcAft>
                <a:spcPts val="600"/>
              </a:spcAft>
              <a:buClr>
                <a:srgbClr val="FF6600"/>
              </a:buClr>
              <a:buFont typeface="Arial"/>
              <a:buChar char="•"/>
            </a:pPr>
            <a:r>
              <a:rPr lang="en-US" sz="1600" dirty="0" smtClean="0">
                <a:latin typeface="Helvetica Light" charset="0"/>
              </a:rPr>
              <a:t>Wired or wireless operation</a:t>
            </a:r>
          </a:p>
        </p:txBody>
      </p:sp>
      <p:pic>
        <p:nvPicPr>
          <p:cNvPr id="2" name="Picture 1" descr="LGO-ALCOLOCK_GR-CMYK-B9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66" y="10583"/>
            <a:ext cx="2774430" cy="792000"/>
          </a:xfrm>
          <a:prstGeom prst="rect">
            <a:avLst/>
          </a:prstGeom>
        </p:spPr>
      </p:pic>
      <p:pic>
        <p:nvPicPr>
          <p:cNvPr id="3" name="Picture 2" descr="GR-20100225-02.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5852" y="1284037"/>
            <a:ext cx="2388689" cy="4560781"/>
          </a:xfrm>
          <a:prstGeom prst="rect">
            <a:avLst/>
          </a:prstGeom>
        </p:spPr>
      </p:pic>
      <p:sp>
        <p:nvSpPr>
          <p:cNvPr id="15" name="TextBox 26"/>
          <p:cNvSpPr txBox="1">
            <a:spLocks noChangeArrowheads="1"/>
          </p:cNvSpPr>
          <p:nvPr/>
        </p:nvSpPr>
        <p:spPr bwMode="auto">
          <a:xfrm>
            <a:off x="2789765" y="267762"/>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Compliance Alcohol Interlock</a:t>
            </a:r>
            <a:endParaRPr lang="en-US" sz="1400" dirty="0">
              <a:latin typeface="Helvetica Light" charset="0"/>
            </a:endParaRPr>
          </a:p>
        </p:txBody>
      </p:sp>
      <p:cxnSp>
        <p:nvCxnSpPr>
          <p:cNvPr id="16" name="Straight Connector 15"/>
          <p:cNvCxnSpPr/>
          <p:nvPr/>
        </p:nvCxnSpPr>
        <p:spPr>
          <a:xfrm>
            <a:off x="2705101" y="267761"/>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0"/>
          <p:cNvSpPr txBox="1">
            <a:spLocks noChangeAspect="1" noChangeArrowheads="1"/>
          </p:cNvSpPr>
          <p:nvPr/>
        </p:nvSpPr>
        <p:spPr bwMode="auto">
          <a:xfrm>
            <a:off x="8675246" y="6459813"/>
            <a:ext cx="287258"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15</a:t>
            </a:fld>
            <a:endParaRPr lang="en-US" sz="1600" b="1" dirty="0">
              <a:solidFill>
                <a:schemeClr val="bg1"/>
              </a:solidFill>
              <a:latin typeface="Helvetica Light"/>
              <a:cs typeface="Helvetica Light"/>
            </a:endParaRPr>
          </a:p>
        </p:txBody>
      </p:sp>
      <p:pic>
        <p:nvPicPr>
          <p:cNvPr id="21"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8832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Picture 2" descr="20110927-LR-Handset-03---no-cable.png"/>
          <p:cNvSpPr>
            <a:spLocks noChangeAspect="1"/>
          </p:cNvSpPr>
          <p:nvPr/>
        </p:nvSpPr>
        <p:spPr bwMode="auto">
          <a:xfrm>
            <a:off x="1363667" y="1003301"/>
            <a:ext cx="1920875" cy="575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3" name="TextBox 9"/>
          <p:cNvSpPr txBox="1">
            <a:spLocks noChangeArrowheads="1"/>
          </p:cNvSpPr>
          <p:nvPr/>
        </p:nvSpPr>
        <p:spPr bwMode="auto">
          <a:xfrm>
            <a:off x="4320000" y="1332002"/>
            <a:ext cx="3566700" cy="30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Designed </a:t>
            </a:r>
            <a:r>
              <a:rPr lang="en-US" sz="1600" dirty="0">
                <a:latin typeface="Helvetica Light" charset="0"/>
              </a:rPr>
              <a:t>for compliance programs for drink driving </a:t>
            </a:r>
            <a:r>
              <a:rPr lang="en-US" sz="1600" dirty="0" smtClean="0">
                <a:latin typeface="Helvetica Light" charset="0"/>
              </a:rPr>
              <a:t>offenders</a:t>
            </a:r>
          </a:p>
          <a:p>
            <a:pPr marL="285750" indent="-285750" eaLnBrk="1" hangingPunct="1">
              <a:spcAft>
                <a:spcPts val="600"/>
              </a:spcAft>
              <a:buClr>
                <a:srgbClr val="FF6600"/>
              </a:buClr>
              <a:buFont typeface="Arial"/>
              <a:buChar char="•"/>
            </a:pPr>
            <a:r>
              <a:rPr lang="en-US" sz="1600" dirty="0" smtClean="0">
                <a:latin typeface="Helvetica Light" charset="0"/>
              </a:rPr>
              <a:t>Prevents vehicle from starting unless </a:t>
            </a:r>
            <a:r>
              <a:rPr lang="en-US" sz="1600" dirty="0">
                <a:latin typeface="Helvetica Light" charset="0"/>
              </a:rPr>
              <a:t>the driver provides </a:t>
            </a:r>
            <a:r>
              <a:rPr lang="en-US" sz="1600" dirty="0" smtClean="0">
                <a:latin typeface="Helvetica Light" charset="0"/>
              </a:rPr>
              <a:t>a breath sample below the limit</a:t>
            </a:r>
          </a:p>
          <a:p>
            <a:pPr marL="285750" indent="-285750" eaLnBrk="1" hangingPunct="1">
              <a:spcAft>
                <a:spcPts val="600"/>
              </a:spcAft>
              <a:buClr>
                <a:srgbClr val="FF6600"/>
              </a:buClr>
              <a:buFont typeface="Arial"/>
              <a:buChar char="•"/>
            </a:pPr>
            <a:r>
              <a:rPr lang="en-US" sz="1600" dirty="0" smtClean="0">
                <a:latin typeface="Helvetica Light" charset="0"/>
              </a:rPr>
              <a:t>Records </a:t>
            </a:r>
            <a:r>
              <a:rPr lang="en-US" sz="1600" dirty="0">
                <a:latin typeface="Helvetica Light" charset="0"/>
              </a:rPr>
              <a:t>event data </a:t>
            </a:r>
            <a:r>
              <a:rPr lang="en-US" sz="1600" dirty="0" smtClean="0">
                <a:latin typeface="Helvetica Light" charset="0"/>
              </a:rPr>
              <a:t>for secure transmission to authorities</a:t>
            </a:r>
          </a:p>
          <a:p>
            <a:pPr marL="285750" indent="-285750" eaLnBrk="1" hangingPunct="1">
              <a:spcAft>
                <a:spcPts val="600"/>
              </a:spcAft>
              <a:buClr>
                <a:srgbClr val="FF6600"/>
              </a:buClr>
              <a:buFont typeface="Arial"/>
              <a:buChar char="•"/>
            </a:pPr>
            <a:r>
              <a:rPr lang="en-US" sz="1600" dirty="0" smtClean="0">
                <a:latin typeface="Helvetica Light" charset="0"/>
              </a:rPr>
              <a:t>Tamper-resistant </a:t>
            </a:r>
            <a:r>
              <a:rPr lang="en-US" sz="1600" dirty="0">
                <a:latin typeface="Helvetica Light" charset="0"/>
              </a:rPr>
              <a:t>to comply with international performance </a:t>
            </a:r>
            <a:r>
              <a:rPr lang="en-US" sz="1600" dirty="0" smtClean="0">
                <a:latin typeface="Helvetica Light" charset="0"/>
              </a:rPr>
              <a:t>standards</a:t>
            </a:r>
          </a:p>
        </p:txBody>
      </p:sp>
      <p:pic>
        <p:nvPicPr>
          <p:cNvPr id="4" name="Picture 3" descr="LGO-ALCOLOCK_WR3-CMYK-B9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077" y="10582"/>
            <a:ext cx="2774428" cy="792000"/>
          </a:xfrm>
          <a:prstGeom prst="rect">
            <a:avLst/>
          </a:prstGeom>
        </p:spPr>
      </p:pic>
      <p:pic>
        <p:nvPicPr>
          <p:cNvPr id="5" name="Picture 4" descr="WR3-Handset-Generic-20100622-02.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6460" y="1003303"/>
            <a:ext cx="1768281" cy="4976101"/>
          </a:xfrm>
          <a:prstGeom prst="rect">
            <a:avLst/>
          </a:prstGeom>
        </p:spPr>
      </p:pic>
      <p:sp>
        <p:nvSpPr>
          <p:cNvPr id="15" name="TextBox 26"/>
          <p:cNvSpPr txBox="1">
            <a:spLocks noChangeArrowheads="1"/>
          </p:cNvSpPr>
          <p:nvPr/>
        </p:nvSpPr>
        <p:spPr bwMode="auto">
          <a:xfrm>
            <a:off x="3107255" y="267762"/>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Compliance Alcohol Interlock</a:t>
            </a:r>
            <a:endParaRPr lang="en-US" sz="1400" dirty="0">
              <a:latin typeface="Helvetica Light" charset="0"/>
            </a:endParaRPr>
          </a:p>
        </p:txBody>
      </p:sp>
      <p:cxnSp>
        <p:nvCxnSpPr>
          <p:cNvPr id="16" name="Straight Connector 15"/>
          <p:cNvCxnSpPr/>
          <p:nvPr/>
        </p:nvCxnSpPr>
        <p:spPr>
          <a:xfrm>
            <a:off x="3022591" y="267761"/>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0"/>
          <p:cNvSpPr txBox="1">
            <a:spLocks noChangeAspect="1" noChangeArrowheads="1"/>
          </p:cNvSpPr>
          <p:nvPr/>
        </p:nvSpPr>
        <p:spPr bwMode="auto">
          <a:xfrm>
            <a:off x="8681658" y="6459813"/>
            <a:ext cx="274434"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16</a:t>
            </a:fld>
            <a:endParaRPr lang="en-US" sz="1600" b="1" dirty="0">
              <a:solidFill>
                <a:schemeClr val="bg1"/>
              </a:solidFill>
              <a:latin typeface="Helvetica Light"/>
              <a:cs typeface="Helvetica Light"/>
            </a:endParaRPr>
          </a:p>
        </p:txBody>
      </p:sp>
      <p:pic>
        <p:nvPicPr>
          <p:cNvPr id="21"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32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n-US" sz="1400">
              <a:latin typeface="Helvetica Light" charset="0"/>
            </a:endParaRPr>
          </a:p>
        </p:txBody>
      </p:sp>
      <p:pic>
        <p:nvPicPr>
          <p:cNvPr id="38914" name="Picture 7" descr="Screen Shot 2016-05-16 at 1.42.30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7038" y="2715738"/>
            <a:ext cx="3117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Picture 3" descr="alcolockLR.png"/>
          <p:cNvSpPr>
            <a:spLocks noChangeAspect="1"/>
          </p:cNvSpPr>
          <p:nvPr/>
        </p:nvSpPr>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TextBox 15"/>
          <p:cNvSpPr txBox="1">
            <a:spLocks noChangeArrowheads="1"/>
          </p:cNvSpPr>
          <p:nvPr/>
        </p:nvSpPr>
        <p:spPr bwMode="auto">
          <a:xfrm>
            <a:off x="0" y="32210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smtClean="0">
                <a:latin typeface="Helvetica Light" charset="0"/>
              </a:rPr>
              <a:t>Commercial Alcohol Interlocks</a:t>
            </a:r>
          </a:p>
        </p:txBody>
      </p:sp>
      <p:pic>
        <p:nvPicPr>
          <p:cNvPr id="2" name="Picture 1" descr="Alcolock_L_OEM-ENG-20130306.psd"/>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94138" y="0"/>
            <a:ext cx="5249862" cy="6858000"/>
          </a:xfrm>
          <a:prstGeom prst="rect">
            <a:avLst/>
          </a:prstGeom>
        </p:spPr>
      </p:pic>
    </p:spTree>
    <p:extLst>
      <p:ext uri="{BB962C8B-B14F-4D97-AF65-F5344CB8AC3E}">
        <p14:creationId xmlns:p14="http://schemas.microsoft.com/office/powerpoint/2010/main" val="32676118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26"/>
          <p:cNvSpPr txBox="1">
            <a:spLocks noChangeArrowheads="1"/>
          </p:cNvSpPr>
          <p:nvPr/>
        </p:nvSpPr>
        <p:spPr bwMode="auto">
          <a:xfrm>
            <a:off x="3446502" y="280990"/>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Commercial Alcohol </a:t>
            </a:r>
            <a:r>
              <a:rPr lang="en-US" sz="1400" dirty="0">
                <a:latin typeface="Helvetica Light" charset="0"/>
              </a:rPr>
              <a:t>Interlock</a:t>
            </a:r>
          </a:p>
        </p:txBody>
      </p:sp>
      <p:sp>
        <p:nvSpPr>
          <p:cNvPr id="40965" name="Picture 2" descr="20110927-LR-Handset-03---no-cable.png"/>
          <p:cNvSpPr>
            <a:spLocks noChangeAspect="1"/>
          </p:cNvSpPr>
          <p:nvPr/>
        </p:nvSpPr>
        <p:spPr bwMode="auto">
          <a:xfrm>
            <a:off x="1363667" y="1003301"/>
            <a:ext cx="1920875" cy="575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0969" name="Picture 12" descr="Screen Shot 2016-06-13 at 3.19.2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8617" y="833440"/>
            <a:ext cx="3792537"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GO-ALCOLOCK_L_series-CMYK-B90.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88" y="-92"/>
            <a:ext cx="3391509" cy="792000"/>
          </a:xfrm>
          <a:prstGeom prst="rect">
            <a:avLst/>
          </a:prstGeom>
        </p:spPr>
      </p:pic>
      <p:cxnSp>
        <p:nvCxnSpPr>
          <p:cNvPr id="31" name="Straight Connector 30"/>
          <p:cNvCxnSpPr/>
          <p:nvPr/>
        </p:nvCxnSpPr>
        <p:spPr>
          <a:xfrm>
            <a:off x="337344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0967" name="TextBox 9"/>
          <p:cNvSpPr txBox="1">
            <a:spLocks noChangeArrowheads="1"/>
          </p:cNvSpPr>
          <p:nvPr/>
        </p:nvSpPr>
        <p:spPr bwMode="auto">
          <a:xfrm>
            <a:off x="4320000" y="1332000"/>
            <a:ext cx="35667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R</a:t>
            </a:r>
            <a:r>
              <a:rPr lang="en-US" sz="1600" dirty="0" smtClean="0">
                <a:latin typeface="Helvetica Light" charset="0"/>
              </a:rPr>
              <a:t>ange </a:t>
            </a:r>
            <a:r>
              <a:rPr lang="en-US" sz="1600" dirty="0">
                <a:latin typeface="Helvetica Light" charset="0"/>
              </a:rPr>
              <a:t>of </a:t>
            </a:r>
            <a:r>
              <a:rPr lang="en-US" sz="1600" dirty="0" smtClean="0">
                <a:latin typeface="Helvetica Light" charset="0"/>
              </a:rPr>
              <a:t>integrated solutions </a:t>
            </a:r>
            <a:r>
              <a:rPr lang="en-US" sz="1600" dirty="0">
                <a:latin typeface="Helvetica Light" charset="0"/>
              </a:rPr>
              <a:t>for commercial </a:t>
            </a:r>
            <a:r>
              <a:rPr lang="en-US" sz="1600" dirty="0" smtClean="0">
                <a:latin typeface="Helvetica Light" charset="0"/>
              </a:rPr>
              <a:t>vehicle management</a:t>
            </a:r>
          </a:p>
          <a:p>
            <a:pPr marL="285750" indent="-285750" eaLnBrk="1" hangingPunct="1">
              <a:spcAft>
                <a:spcPts val="600"/>
              </a:spcAft>
              <a:buClr>
                <a:srgbClr val="FF6600"/>
              </a:buClr>
              <a:buFont typeface="Arial"/>
              <a:buChar char="•"/>
            </a:pPr>
            <a:r>
              <a:rPr lang="en-US" sz="1600" dirty="0" smtClean="0">
                <a:latin typeface="Helvetica Light" charset="0"/>
              </a:rPr>
              <a:t>Designed </a:t>
            </a:r>
            <a:r>
              <a:rPr lang="en-US" sz="1600" dirty="0">
                <a:latin typeface="Helvetica Light" charset="0"/>
              </a:rPr>
              <a:t>for use </a:t>
            </a:r>
            <a:r>
              <a:rPr lang="en-US" sz="1600" dirty="0" smtClean="0">
                <a:latin typeface="Helvetica Light" charset="0"/>
              </a:rPr>
              <a:t>in:</a:t>
            </a:r>
          </a:p>
          <a:p>
            <a:pPr marL="680400" indent="-285750" eaLnBrk="1" hangingPunct="1">
              <a:spcAft>
                <a:spcPts val="0"/>
              </a:spcAft>
              <a:buClr>
                <a:srgbClr val="FF6600"/>
              </a:buClr>
              <a:buFont typeface="Lucida Grande"/>
              <a:buChar char="-"/>
            </a:pPr>
            <a:r>
              <a:rPr lang="en-US" sz="1600" dirty="0" smtClean="0">
                <a:latin typeface="Helvetica Light" charset="0"/>
              </a:rPr>
              <a:t>Trucking</a:t>
            </a:r>
          </a:p>
          <a:p>
            <a:pPr marL="680400" indent="-285750" eaLnBrk="1" hangingPunct="1">
              <a:spcAft>
                <a:spcPts val="0"/>
              </a:spcAft>
              <a:buClr>
                <a:srgbClr val="FF6600"/>
              </a:buClr>
              <a:buFont typeface="Lucida Grande"/>
              <a:buChar char="-"/>
            </a:pPr>
            <a:r>
              <a:rPr lang="en-US" sz="1600" dirty="0" smtClean="0">
                <a:latin typeface="Helvetica Light" charset="0"/>
              </a:rPr>
              <a:t>Coach </a:t>
            </a:r>
            <a:r>
              <a:rPr lang="en-US" sz="1600" dirty="0">
                <a:latin typeface="Helvetica Light" charset="0"/>
              </a:rPr>
              <a:t>and </a:t>
            </a:r>
            <a:r>
              <a:rPr lang="en-US" sz="1600" dirty="0" smtClean="0">
                <a:latin typeface="Helvetica Light" charset="0"/>
              </a:rPr>
              <a:t>bus</a:t>
            </a:r>
          </a:p>
          <a:p>
            <a:pPr marL="680400" indent="-285750" eaLnBrk="1" hangingPunct="1">
              <a:spcAft>
                <a:spcPts val="0"/>
              </a:spcAft>
              <a:buClr>
                <a:srgbClr val="FF6600"/>
              </a:buClr>
              <a:buFont typeface="Lucida Grande"/>
              <a:buChar char="-"/>
            </a:pPr>
            <a:r>
              <a:rPr lang="en-US" sz="1600" dirty="0" smtClean="0">
                <a:latin typeface="Helvetica Light" charset="0"/>
              </a:rPr>
              <a:t>School transportation</a:t>
            </a:r>
          </a:p>
          <a:p>
            <a:pPr marL="680400" indent="-285750" eaLnBrk="1" hangingPunct="1">
              <a:spcAft>
                <a:spcPts val="0"/>
              </a:spcAft>
              <a:buClr>
                <a:srgbClr val="FF6600"/>
              </a:buClr>
              <a:buFont typeface="Lucida Grande"/>
              <a:buChar char="-"/>
            </a:pPr>
            <a:r>
              <a:rPr lang="en-US" sz="1600" dirty="0" smtClean="0">
                <a:latin typeface="Helvetica Light" charset="0"/>
              </a:rPr>
              <a:t>Public transportation</a:t>
            </a:r>
          </a:p>
          <a:p>
            <a:pPr marL="680400" indent="-285750" eaLnBrk="1" hangingPunct="1">
              <a:spcAft>
                <a:spcPts val="0"/>
              </a:spcAft>
              <a:buClr>
                <a:srgbClr val="FF6600"/>
              </a:buClr>
              <a:buFont typeface="Lucida Grande"/>
              <a:buChar char="-"/>
            </a:pPr>
            <a:r>
              <a:rPr lang="en-US" sz="1600" dirty="0" smtClean="0">
                <a:latin typeface="Helvetica Light" charset="0"/>
              </a:rPr>
              <a:t>Taxi</a:t>
            </a:r>
          </a:p>
          <a:p>
            <a:pPr marL="680400" indent="-285750" eaLnBrk="1" hangingPunct="1">
              <a:spcAft>
                <a:spcPts val="0"/>
              </a:spcAft>
              <a:buClr>
                <a:srgbClr val="FF6600"/>
              </a:buClr>
              <a:buFont typeface="Lucida Grande"/>
              <a:buChar char="-"/>
            </a:pPr>
            <a:r>
              <a:rPr lang="en-US" sz="1600" dirty="0" smtClean="0">
                <a:latin typeface="Helvetica Light" charset="0"/>
              </a:rPr>
              <a:t>Mining</a:t>
            </a:r>
          </a:p>
          <a:p>
            <a:pPr marL="680400" indent="-285750" eaLnBrk="1" hangingPunct="1">
              <a:spcAft>
                <a:spcPts val="0"/>
              </a:spcAft>
              <a:buClr>
                <a:srgbClr val="FF6600"/>
              </a:buClr>
              <a:buFont typeface="Lucida Grande"/>
              <a:buChar char="-"/>
            </a:pPr>
            <a:r>
              <a:rPr lang="en-US" sz="1600" dirty="0" smtClean="0">
                <a:latin typeface="Helvetica Light" charset="0"/>
              </a:rPr>
              <a:t>Construction</a:t>
            </a:r>
            <a:endParaRPr lang="en-US" sz="1600" dirty="0">
              <a:latin typeface="Helvetica Light" charset="0"/>
            </a:endParaRPr>
          </a:p>
          <a:p>
            <a:pPr marL="285750" indent="-285750" eaLnBrk="1" hangingPunct="1">
              <a:spcBef>
                <a:spcPts val="600"/>
              </a:spcBef>
              <a:spcAft>
                <a:spcPts val="600"/>
              </a:spcAft>
              <a:buClr>
                <a:srgbClr val="FF6600"/>
              </a:buClr>
              <a:buFont typeface="Arial"/>
              <a:buChar char="•"/>
            </a:pPr>
            <a:r>
              <a:rPr lang="en-US" sz="1600" dirty="0" smtClean="0">
                <a:latin typeface="Helvetica Light" charset="0"/>
              </a:rPr>
              <a:t>Monitor </a:t>
            </a:r>
            <a:r>
              <a:rPr lang="en-US" sz="1600" dirty="0">
                <a:latin typeface="Helvetica Light" charset="0"/>
              </a:rPr>
              <a:t>and control </a:t>
            </a:r>
            <a:r>
              <a:rPr lang="en-US" sz="1600" dirty="0" smtClean="0">
                <a:latin typeface="Helvetica Light" charset="0"/>
              </a:rPr>
              <a:t>vehicle use</a:t>
            </a:r>
          </a:p>
          <a:p>
            <a:pPr marL="285750" indent="-285750" eaLnBrk="1" hangingPunct="1">
              <a:spcAft>
                <a:spcPts val="600"/>
              </a:spcAft>
              <a:buClr>
                <a:srgbClr val="FF6600"/>
              </a:buClr>
              <a:buFont typeface="Arial"/>
              <a:buChar char="•"/>
            </a:pPr>
            <a:r>
              <a:rPr lang="en-US" sz="1600" dirty="0" smtClean="0">
                <a:latin typeface="Helvetica Light" charset="0"/>
              </a:rPr>
              <a:t>Designed </a:t>
            </a:r>
            <a:r>
              <a:rPr lang="en-US" sz="1600" dirty="0">
                <a:latin typeface="Helvetica Light" charset="0"/>
              </a:rPr>
              <a:t>for </a:t>
            </a:r>
            <a:r>
              <a:rPr lang="en-US" sz="1600" dirty="0" smtClean="0">
                <a:latin typeface="Helvetica Light" charset="0"/>
              </a:rPr>
              <a:t>both OEM and aftermarket installation</a:t>
            </a:r>
            <a:endParaRPr lang="en-CA" sz="1600" dirty="0">
              <a:latin typeface="Helvetica Light" charset="0"/>
            </a:endParaRPr>
          </a:p>
        </p:txBody>
      </p:sp>
      <p:sp>
        <p:nvSpPr>
          <p:cNvPr id="15" name="TextBox 10"/>
          <p:cNvSpPr txBox="1">
            <a:spLocks noChangeAspect="1" noChangeArrowheads="1"/>
          </p:cNvSpPr>
          <p:nvPr/>
        </p:nvSpPr>
        <p:spPr bwMode="auto">
          <a:xfrm>
            <a:off x="8636774"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18</a:t>
            </a:fld>
            <a:endParaRPr lang="en-US" sz="1600" b="1" dirty="0">
              <a:solidFill>
                <a:schemeClr val="bg1"/>
              </a:solidFill>
              <a:latin typeface="Helvetica Light"/>
              <a:cs typeface="Helvetica Light"/>
            </a:endParaRPr>
          </a:p>
        </p:txBody>
      </p:sp>
      <p:pic>
        <p:nvPicPr>
          <p:cNvPr id="16"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Picture 8" descr="20110927-LR-Handset-03---no-cable.png"/>
          <p:cNvSpPr>
            <a:spLocks noChangeAspect="1"/>
          </p:cNvSpPr>
          <p:nvPr/>
        </p:nvSpPr>
        <p:spPr bwMode="auto">
          <a:xfrm>
            <a:off x="1600204" y="869951"/>
            <a:ext cx="1374775" cy="411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Picture 2" descr="LT-ECU-03.png"/>
          <p:cNvSpPr>
            <a:spLocks noChangeAspect="1"/>
          </p:cNvSpPr>
          <p:nvPr/>
        </p:nvSpPr>
        <p:spPr bwMode="auto">
          <a:xfrm>
            <a:off x="552454" y="4235452"/>
            <a:ext cx="18843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2" name="Picture 3" descr="20120106-LW-ECU.png"/>
          <p:cNvSpPr>
            <a:spLocks noChangeAspect="1"/>
          </p:cNvSpPr>
          <p:nvPr/>
        </p:nvSpPr>
        <p:spPr bwMode="auto">
          <a:xfrm>
            <a:off x="2425700" y="4203701"/>
            <a:ext cx="13271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1993" name="Picture 12" descr="LT-ECU-03.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25704" y="1710268"/>
            <a:ext cx="15589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Box 10"/>
          <p:cNvSpPr txBox="1">
            <a:spLocks noChangeArrowheads="1"/>
          </p:cNvSpPr>
          <p:nvPr/>
        </p:nvSpPr>
        <p:spPr bwMode="auto">
          <a:xfrm>
            <a:off x="4320000" y="1332000"/>
            <a:ext cx="3566700" cy="33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Electronic </a:t>
            </a:r>
            <a:r>
              <a:rPr lang="en-CA" sz="1600" dirty="0">
                <a:latin typeface="Helvetica Light" charset="0"/>
              </a:rPr>
              <a:t>Control Units (ECUs) are specifically </a:t>
            </a:r>
            <a:r>
              <a:rPr lang="en-US" sz="1600" dirty="0">
                <a:latin typeface="Helvetica Light" charset="0"/>
              </a:rPr>
              <a:t>designed for commercial safety </a:t>
            </a:r>
            <a:r>
              <a:rPr lang="en-US" sz="1600" dirty="0" smtClean="0">
                <a:latin typeface="Helvetica Light" charset="0"/>
              </a:rPr>
              <a:t>management</a:t>
            </a:r>
          </a:p>
          <a:p>
            <a:pPr marL="285750" indent="-285750" eaLnBrk="1" hangingPunct="1">
              <a:spcAft>
                <a:spcPts val="600"/>
              </a:spcAft>
              <a:buClr>
                <a:srgbClr val="FF6600"/>
              </a:buClr>
              <a:buFont typeface="Arial"/>
              <a:buChar char="•"/>
            </a:pPr>
            <a:r>
              <a:rPr lang="en-US" sz="1600" dirty="0" smtClean="0">
                <a:latin typeface="Helvetica Light" charset="0"/>
              </a:rPr>
              <a:t>Full </a:t>
            </a:r>
            <a:r>
              <a:rPr lang="en-US" sz="1600" dirty="0">
                <a:latin typeface="Helvetica Light" charset="0"/>
              </a:rPr>
              <a:t>event data </a:t>
            </a:r>
            <a:r>
              <a:rPr lang="en-US" sz="1600" dirty="0" smtClean="0">
                <a:latin typeface="Helvetica Light" charset="0"/>
              </a:rPr>
              <a:t>recording</a:t>
            </a:r>
            <a:r>
              <a:rPr lang="en-US" sz="1600" dirty="0">
                <a:latin typeface="Helvetica Light" charset="0"/>
              </a:rPr>
              <a:t> </a:t>
            </a:r>
            <a:r>
              <a:rPr lang="en-US" sz="1600" dirty="0" smtClean="0">
                <a:latin typeface="Helvetica Light" charset="0"/>
              </a:rPr>
              <a:t>with GPS coordinates</a:t>
            </a:r>
          </a:p>
          <a:p>
            <a:pPr marL="285750" indent="-285750" eaLnBrk="1" hangingPunct="1">
              <a:spcAft>
                <a:spcPts val="600"/>
              </a:spcAft>
              <a:buClr>
                <a:srgbClr val="FF6600"/>
              </a:buClr>
              <a:buFont typeface="Arial"/>
              <a:buChar char="•"/>
            </a:pPr>
            <a:r>
              <a:rPr lang="en-US" sz="1600" dirty="0" smtClean="0">
                <a:latin typeface="Helvetica Light" charset="0"/>
              </a:rPr>
              <a:t>Wireless data </a:t>
            </a:r>
            <a:r>
              <a:rPr lang="en-US" sz="1600" dirty="0">
                <a:latin typeface="Helvetica Light" charset="0"/>
              </a:rPr>
              <a:t>transmission via </a:t>
            </a:r>
            <a:r>
              <a:rPr lang="en-US" sz="1600" dirty="0" smtClean="0">
                <a:latin typeface="Helvetica Light" charset="0"/>
              </a:rPr>
              <a:t/>
            </a:r>
            <a:br>
              <a:rPr lang="en-US" sz="1600" dirty="0" smtClean="0">
                <a:latin typeface="Helvetica Light" charset="0"/>
              </a:rPr>
            </a:br>
            <a:r>
              <a:rPr lang="en-US" sz="1600" dirty="0" smtClean="0">
                <a:latin typeface="Helvetica Light" charset="0"/>
              </a:rPr>
              <a:t>Wi</a:t>
            </a:r>
            <a:r>
              <a:rPr lang="en-US" sz="1600" dirty="0">
                <a:latin typeface="Helvetica Light" charset="0"/>
              </a:rPr>
              <a:t>-Fi, GPRS or Bluetooth</a:t>
            </a:r>
            <a:endParaRPr lang="en-US" sz="1600" dirty="0" smtClean="0">
              <a:latin typeface="Helvetica Light" charset="0"/>
            </a:endParaRPr>
          </a:p>
          <a:p>
            <a:pPr marL="285750" indent="-285750" eaLnBrk="1" hangingPunct="1">
              <a:spcAft>
                <a:spcPts val="600"/>
              </a:spcAft>
              <a:buClr>
                <a:srgbClr val="FF6600"/>
              </a:buClr>
              <a:buFont typeface="Arial"/>
              <a:buChar char="•"/>
            </a:pPr>
            <a:r>
              <a:rPr lang="en-US" sz="1600" dirty="0">
                <a:latin typeface="Helvetica Light" charset="0"/>
              </a:rPr>
              <a:t>I</a:t>
            </a:r>
            <a:r>
              <a:rPr lang="en-US" sz="1600" dirty="0" smtClean="0">
                <a:latin typeface="Helvetica Light" charset="0"/>
              </a:rPr>
              <a:t>ntegration with </a:t>
            </a:r>
            <a:r>
              <a:rPr lang="en-US" sz="1600" dirty="0" err="1" smtClean="0">
                <a:latin typeface="Helvetica Light" charset="0"/>
              </a:rPr>
              <a:t>telematic</a:t>
            </a:r>
            <a:r>
              <a:rPr lang="en-US" sz="1600" dirty="0" smtClean="0">
                <a:latin typeface="Helvetica Light" charset="0"/>
              </a:rPr>
              <a:t> devices for management and oversight </a:t>
            </a:r>
            <a:r>
              <a:rPr lang="en-US" sz="1600" dirty="0">
                <a:latin typeface="Helvetica Light" charset="0"/>
              </a:rPr>
              <a:t>though </a:t>
            </a:r>
            <a:r>
              <a:rPr lang="en-US" sz="1600" dirty="0" smtClean="0">
                <a:latin typeface="Helvetica Light" charset="0"/>
              </a:rPr>
              <a:t>ALCOFLEET</a:t>
            </a:r>
          </a:p>
          <a:p>
            <a:pPr marL="285750" indent="-285750" eaLnBrk="1" hangingPunct="1">
              <a:spcAft>
                <a:spcPts val="600"/>
              </a:spcAft>
              <a:buClr>
                <a:srgbClr val="FF6600"/>
              </a:buClr>
              <a:buFont typeface="Arial"/>
              <a:buChar char="•"/>
            </a:pPr>
            <a:r>
              <a:rPr lang="en-US" sz="1600" dirty="0" smtClean="0">
                <a:latin typeface="Helvetica Light" charset="0"/>
              </a:rPr>
              <a:t>ECU variants available for diverse fleet sizes and requirements</a:t>
            </a:r>
          </a:p>
        </p:txBody>
      </p:sp>
      <p:pic>
        <p:nvPicPr>
          <p:cNvPr id="16" name="Picture 15" descr="LGO-ALCOLOCK_L_series-CMYK-B90.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88" y="-92"/>
            <a:ext cx="3391509" cy="792000"/>
          </a:xfrm>
          <a:prstGeom prst="rect">
            <a:avLst/>
          </a:prstGeom>
        </p:spPr>
      </p:pic>
      <p:sp>
        <p:nvSpPr>
          <p:cNvPr id="18" name="TextBox 26"/>
          <p:cNvSpPr txBox="1">
            <a:spLocks noChangeArrowheads="1"/>
          </p:cNvSpPr>
          <p:nvPr/>
        </p:nvSpPr>
        <p:spPr bwMode="auto">
          <a:xfrm>
            <a:off x="3446502" y="280990"/>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Commercial Alcohol Interlock</a:t>
            </a:r>
          </a:p>
        </p:txBody>
      </p:sp>
      <p:cxnSp>
        <p:nvCxnSpPr>
          <p:cNvPr id="19" name="Straight Connector 18"/>
          <p:cNvCxnSpPr/>
          <p:nvPr/>
        </p:nvCxnSpPr>
        <p:spPr>
          <a:xfrm>
            <a:off x="337344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descr="PHO-ENG-L-ECU-GPS-GPRS-F.psd"/>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1045" y="4048140"/>
            <a:ext cx="3187583" cy="1761041"/>
          </a:xfrm>
          <a:prstGeom prst="rect">
            <a:avLst/>
          </a:prstGeom>
        </p:spPr>
      </p:pic>
      <p:pic>
        <p:nvPicPr>
          <p:cNvPr id="3" name="Picture 2" descr="PHO-ENG-L-ECU-GPS-WiFi-F.psd"/>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5410" y="1168317"/>
            <a:ext cx="1999423" cy="2824211"/>
          </a:xfrm>
          <a:prstGeom prst="rect">
            <a:avLst/>
          </a:prstGeom>
        </p:spPr>
      </p:pic>
      <p:sp>
        <p:nvSpPr>
          <p:cNvPr id="23" name="TextBox 10"/>
          <p:cNvSpPr txBox="1">
            <a:spLocks noChangeAspect="1" noChangeArrowheads="1"/>
          </p:cNvSpPr>
          <p:nvPr/>
        </p:nvSpPr>
        <p:spPr bwMode="auto">
          <a:xfrm>
            <a:off x="8640981" y="6459813"/>
            <a:ext cx="355790"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19</a:t>
            </a:fld>
            <a:endParaRPr lang="en-US" sz="1600" b="1" dirty="0">
              <a:solidFill>
                <a:schemeClr val="bg1"/>
              </a:solidFill>
              <a:latin typeface="Helvetica Light"/>
              <a:cs typeface="Helvetica Light"/>
            </a:endParaRPr>
          </a:p>
        </p:txBody>
      </p:sp>
      <p:pic>
        <p:nvPicPr>
          <p:cNvPr id="24" name="Picture 12" descr="Screen Shot 2016-05-16 at 9.42.07 AM.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656972EE-ED08-BE4A-BE23-44467B004993}" type="slidenum">
              <a:rPr lang="en-US" smtClean="0"/>
              <a:pPr/>
              <a:t>2</a:t>
            </a:fld>
            <a:endParaRPr lang="en-US" dirty="0"/>
          </a:p>
        </p:txBody>
      </p:sp>
      <p:sp>
        <p:nvSpPr>
          <p:cNvPr id="53" name="Content Placeholder 52"/>
          <p:cNvSpPr>
            <a:spLocks noGrp="1"/>
          </p:cNvSpPr>
          <p:nvPr>
            <p:ph idx="18"/>
          </p:nvPr>
        </p:nvSpPr>
        <p:spPr/>
        <p:txBody>
          <a:bodyPr/>
          <a:lstStyle/>
          <a:p>
            <a:r>
              <a:rPr lang="en-US" dirty="0" smtClean="0"/>
              <a:t>  </a:t>
            </a:r>
            <a:endParaRPr lang="en-US" dirty="0"/>
          </a:p>
        </p:txBody>
      </p:sp>
      <p:sp>
        <p:nvSpPr>
          <p:cNvPr id="50" name="Title 49"/>
          <p:cNvSpPr>
            <a:spLocks noGrp="1"/>
          </p:cNvSpPr>
          <p:nvPr>
            <p:ph type="title"/>
          </p:nvPr>
        </p:nvSpPr>
        <p:spPr/>
        <p:txBody>
          <a:bodyPr/>
          <a:lstStyle/>
          <a:p>
            <a:r>
              <a:rPr lang="en-US" sz="2400" dirty="0" smtClean="0"/>
              <a:t>AGENDA</a:t>
            </a:r>
            <a:endParaRPr lang="en-US" sz="2400" dirty="0"/>
          </a:p>
        </p:txBody>
      </p:sp>
    </p:spTree>
    <p:extLst>
      <p:ext uri="{BB962C8B-B14F-4D97-AF65-F5344CB8AC3E}">
        <p14:creationId xmlns:p14="http://schemas.microsoft.com/office/powerpoint/2010/main" val="1750454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Picture 8" descr="20110927-LR-Handset-03---no-cable.png"/>
          <p:cNvSpPr>
            <a:spLocks noChangeAspect="1"/>
          </p:cNvSpPr>
          <p:nvPr/>
        </p:nvSpPr>
        <p:spPr bwMode="auto">
          <a:xfrm>
            <a:off x="1600204" y="869951"/>
            <a:ext cx="1374775" cy="411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Picture 2" descr="LT-ECU-03.png"/>
          <p:cNvSpPr>
            <a:spLocks noChangeAspect="1"/>
          </p:cNvSpPr>
          <p:nvPr/>
        </p:nvSpPr>
        <p:spPr bwMode="auto">
          <a:xfrm>
            <a:off x="552454" y="4235452"/>
            <a:ext cx="18843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2" name="Picture 3" descr="20120106-LW-ECU.png"/>
          <p:cNvSpPr>
            <a:spLocks noChangeAspect="1"/>
          </p:cNvSpPr>
          <p:nvPr/>
        </p:nvSpPr>
        <p:spPr bwMode="auto">
          <a:xfrm>
            <a:off x="2425700" y="4203701"/>
            <a:ext cx="13271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6" name="TextBox 10"/>
          <p:cNvSpPr txBox="1">
            <a:spLocks noChangeArrowheads="1"/>
          </p:cNvSpPr>
          <p:nvPr/>
        </p:nvSpPr>
        <p:spPr bwMode="auto">
          <a:xfrm>
            <a:off x="4320000" y="1332002"/>
            <a:ext cx="3566700"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Optional accessories combine with L series to enhance safety</a:t>
            </a:r>
            <a:endParaRPr lang="en-US" sz="1600" dirty="0" smtClean="0">
              <a:latin typeface="Helvetica Light" charset="0"/>
            </a:endParaRPr>
          </a:p>
          <a:p>
            <a:pPr marL="285750" indent="-285750" eaLnBrk="1" hangingPunct="1">
              <a:spcAft>
                <a:spcPts val="600"/>
              </a:spcAft>
              <a:buClr>
                <a:srgbClr val="FF6600"/>
              </a:buClr>
              <a:buFont typeface="Arial"/>
              <a:buChar char="•"/>
            </a:pPr>
            <a:r>
              <a:rPr lang="en-US" sz="1600" dirty="0" smtClean="0">
                <a:latin typeface="Helvetica Light" charset="0"/>
              </a:rPr>
              <a:t>FOCUS camera</a:t>
            </a:r>
          </a:p>
          <a:p>
            <a:pPr marL="680400" indent="-285750" eaLnBrk="1" hangingPunct="1">
              <a:spcAft>
                <a:spcPts val="0"/>
              </a:spcAft>
              <a:buClr>
                <a:srgbClr val="FF6600"/>
              </a:buClr>
              <a:buFont typeface="Lucida Grande"/>
              <a:buChar char="-"/>
            </a:pPr>
            <a:r>
              <a:rPr lang="en-US" sz="1600" dirty="0" smtClean="0">
                <a:latin typeface="Helvetica Light" charset="0"/>
              </a:rPr>
              <a:t>Takes a picture of the driver with each critical event</a:t>
            </a:r>
          </a:p>
          <a:p>
            <a:pPr marL="680400" indent="-285750" eaLnBrk="1" hangingPunct="1">
              <a:spcAft>
                <a:spcPts val="0"/>
              </a:spcAft>
              <a:buClr>
                <a:srgbClr val="FF6600"/>
              </a:buClr>
              <a:buFont typeface="Lucida Grande"/>
              <a:buChar char="-"/>
            </a:pPr>
            <a:r>
              <a:rPr lang="en-US" sz="1600" dirty="0" smtClean="0">
                <a:latin typeface="Helvetica Light" charset="0"/>
              </a:rPr>
              <a:t>Image is sent with the test results to confirm driver identity</a:t>
            </a:r>
          </a:p>
          <a:p>
            <a:pPr marL="285750" lvl="0" indent="-285750" eaLnBrk="1" hangingPunct="1">
              <a:spcBef>
                <a:spcPts val="600"/>
              </a:spcBef>
              <a:spcAft>
                <a:spcPts val="600"/>
              </a:spcAft>
              <a:buClr>
                <a:srgbClr val="FF6600"/>
              </a:buClr>
              <a:buFont typeface="Arial"/>
              <a:buChar char="•"/>
            </a:pPr>
            <a:r>
              <a:rPr lang="en-US" sz="1600" dirty="0" smtClean="0">
                <a:latin typeface="Helvetica Light" charset="0"/>
              </a:rPr>
              <a:t>L Connect</a:t>
            </a:r>
          </a:p>
          <a:p>
            <a:pPr marL="680400" lvl="0" indent="-285750" eaLnBrk="1" hangingPunct="1">
              <a:spcAft>
                <a:spcPts val="0"/>
              </a:spcAft>
              <a:buClr>
                <a:srgbClr val="FF6600"/>
              </a:buClr>
              <a:buFont typeface="Lucida Grande"/>
              <a:buChar char="-"/>
            </a:pPr>
            <a:r>
              <a:rPr lang="en-US" sz="1600" dirty="0" smtClean="0">
                <a:solidFill>
                  <a:prstClr val="black"/>
                </a:solidFill>
                <a:latin typeface="Helvetica Light" charset="0"/>
              </a:rPr>
              <a:t>Handset-only solution</a:t>
            </a:r>
          </a:p>
          <a:p>
            <a:pPr marL="680400" lvl="0" indent="-285750" eaLnBrk="1" hangingPunct="1">
              <a:spcAft>
                <a:spcPts val="0"/>
              </a:spcAft>
              <a:buClr>
                <a:srgbClr val="FF6600"/>
              </a:buClr>
              <a:buFont typeface="Lucida Grande"/>
              <a:buChar char="-"/>
            </a:pPr>
            <a:r>
              <a:rPr lang="en-US" sz="1600" dirty="0" smtClean="0">
                <a:solidFill>
                  <a:prstClr val="black"/>
                </a:solidFill>
                <a:latin typeface="Helvetica Light" charset="0"/>
              </a:rPr>
              <a:t>Integrates directly into telematics systems and taxi meters</a:t>
            </a:r>
            <a:endParaRPr lang="en-US" sz="1600" dirty="0">
              <a:solidFill>
                <a:prstClr val="black"/>
              </a:solidFill>
              <a:latin typeface="Helvetica Light" charset="0"/>
            </a:endParaRPr>
          </a:p>
          <a:p>
            <a:pPr marL="285750" lvl="0" indent="-285750" eaLnBrk="1" hangingPunct="1">
              <a:spcBef>
                <a:spcPts val="600"/>
              </a:spcBef>
              <a:spcAft>
                <a:spcPts val="600"/>
              </a:spcAft>
              <a:buClr>
                <a:srgbClr val="FF6600"/>
              </a:buClr>
              <a:buFont typeface="Arial"/>
              <a:buChar char="•"/>
            </a:pPr>
            <a:endParaRPr lang="en-US" sz="1600" dirty="0">
              <a:solidFill>
                <a:prstClr val="black"/>
              </a:solidFill>
              <a:latin typeface="Helvetica Light" charset="0"/>
            </a:endParaRPr>
          </a:p>
        </p:txBody>
      </p:sp>
      <p:pic>
        <p:nvPicPr>
          <p:cNvPr id="15" name="Picture 14" descr="LGO-ALCOLOCK_L_series-CMYK-B9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8" y="-92"/>
            <a:ext cx="3391509" cy="792000"/>
          </a:xfrm>
          <a:prstGeom prst="rect">
            <a:avLst/>
          </a:prstGeom>
        </p:spPr>
      </p:pic>
      <p:sp>
        <p:nvSpPr>
          <p:cNvPr id="17" name="TextBox 26"/>
          <p:cNvSpPr txBox="1">
            <a:spLocks noChangeArrowheads="1"/>
          </p:cNvSpPr>
          <p:nvPr/>
        </p:nvSpPr>
        <p:spPr bwMode="auto">
          <a:xfrm>
            <a:off x="3446502" y="280990"/>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Commercial Alcohol Interlock</a:t>
            </a:r>
          </a:p>
        </p:txBody>
      </p:sp>
      <p:cxnSp>
        <p:nvCxnSpPr>
          <p:cNvPr id="18" name="Straight Connector 17"/>
          <p:cNvCxnSpPr/>
          <p:nvPr/>
        </p:nvCxnSpPr>
        <p:spPr>
          <a:xfrm>
            <a:off x="337344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4" descr="PHO-ENG-L-connect-LongMP-A1.psd"/>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6700" y="791909"/>
            <a:ext cx="3586650" cy="5602288"/>
          </a:xfrm>
          <a:prstGeom prst="rect">
            <a:avLst/>
          </a:prstGeom>
        </p:spPr>
      </p:pic>
      <p:pic>
        <p:nvPicPr>
          <p:cNvPr id="4" name="Picture 3" descr="PHO-Focus-A1.psd"/>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2450" y="2835586"/>
            <a:ext cx="1520396" cy="2147579"/>
          </a:xfrm>
          <a:prstGeom prst="rect">
            <a:avLst/>
          </a:prstGeom>
        </p:spPr>
      </p:pic>
      <p:sp>
        <p:nvSpPr>
          <p:cNvPr id="24"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20</a:t>
            </a:fld>
            <a:endParaRPr lang="en-US" sz="1600" b="1" dirty="0">
              <a:solidFill>
                <a:schemeClr val="bg1"/>
              </a:solidFill>
              <a:latin typeface="Helvetica Light"/>
              <a:cs typeface="Helvetica Light"/>
            </a:endParaRPr>
          </a:p>
        </p:txBody>
      </p:sp>
      <p:pic>
        <p:nvPicPr>
          <p:cNvPr id="25" name="Picture 12" descr="Screen Shot 2016-05-16 at 9.42.07 A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9948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26"/>
          <p:cNvSpPr txBox="1">
            <a:spLocks noChangeArrowheads="1"/>
          </p:cNvSpPr>
          <p:nvPr/>
        </p:nvSpPr>
        <p:spPr bwMode="auto">
          <a:xfrm>
            <a:off x="3562887" y="280990"/>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Commercial Alcohol </a:t>
            </a:r>
            <a:r>
              <a:rPr lang="en-US" sz="1400" dirty="0">
                <a:latin typeface="Helvetica Light" charset="0"/>
              </a:rPr>
              <a:t>Interlock</a:t>
            </a:r>
          </a:p>
        </p:txBody>
      </p:sp>
      <p:cxnSp>
        <p:nvCxnSpPr>
          <p:cNvPr id="31" name="Straight Connector 30"/>
          <p:cNvCxnSpPr/>
          <p:nvPr/>
        </p:nvCxnSpPr>
        <p:spPr>
          <a:xfrm>
            <a:off x="3478749"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3014" name="Picture 4" descr="V3-Generic-20110201-01.png"/>
          <p:cNvSpPr>
            <a:spLocks noChangeAspect="1"/>
          </p:cNvSpPr>
          <p:nvPr/>
        </p:nvSpPr>
        <p:spPr bwMode="auto">
          <a:xfrm>
            <a:off x="1436691" y="-385761"/>
            <a:ext cx="25177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015" name="TextBox 9"/>
          <p:cNvSpPr txBox="1">
            <a:spLocks noChangeArrowheads="1"/>
          </p:cNvSpPr>
          <p:nvPr/>
        </p:nvSpPr>
        <p:spPr bwMode="auto">
          <a:xfrm>
            <a:off x="4320000" y="1332002"/>
            <a:ext cx="3566700" cy="30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Designed </a:t>
            </a:r>
            <a:r>
              <a:rPr lang="en-CA" sz="1600" dirty="0">
                <a:latin typeface="Helvetica Light" charset="0"/>
              </a:rPr>
              <a:t>for commercial </a:t>
            </a:r>
            <a:r>
              <a:rPr lang="en-US" sz="1600" dirty="0" smtClean="0">
                <a:latin typeface="Helvetica Light" charset="0"/>
              </a:rPr>
              <a:t>fleet </a:t>
            </a:r>
            <a:r>
              <a:rPr lang="en-US" sz="1600" dirty="0">
                <a:latin typeface="Helvetica Light" charset="0"/>
              </a:rPr>
              <a:t>safety management </a:t>
            </a:r>
            <a:r>
              <a:rPr lang="en-US" sz="1600" dirty="0" smtClean="0">
                <a:latin typeface="Helvetica Light" charset="0"/>
              </a:rPr>
              <a:t>programs</a:t>
            </a:r>
          </a:p>
          <a:p>
            <a:pPr marL="285750" indent="-285750" eaLnBrk="1" hangingPunct="1">
              <a:spcAft>
                <a:spcPts val="600"/>
              </a:spcAft>
              <a:buClr>
                <a:srgbClr val="FF6600"/>
              </a:buClr>
              <a:buFont typeface="Arial"/>
              <a:buChar char="•"/>
            </a:pPr>
            <a:r>
              <a:rPr lang="en-US" sz="1600" dirty="0">
                <a:latin typeface="Helvetica Light" charset="0"/>
              </a:rPr>
              <a:t>Prevents vehicle from starting unless the driver provides a breath sample below the </a:t>
            </a:r>
            <a:r>
              <a:rPr lang="en-US" sz="1600" dirty="0" smtClean="0">
                <a:latin typeface="Helvetica Light" charset="0"/>
              </a:rPr>
              <a:t>limit</a:t>
            </a:r>
          </a:p>
          <a:p>
            <a:pPr marL="285750" indent="-285750" eaLnBrk="1" hangingPunct="1">
              <a:spcAft>
                <a:spcPts val="600"/>
              </a:spcAft>
              <a:buClr>
                <a:srgbClr val="FF6600"/>
              </a:buClr>
              <a:buFont typeface="Arial"/>
              <a:buChar char="•"/>
            </a:pPr>
            <a:r>
              <a:rPr lang="en-CA" sz="1600" dirty="0">
                <a:latin typeface="Helvetica Light" charset="0"/>
              </a:rPr>
              <a:t>Rugged </a:t>
            </a:r>
            <a:r>
              <a:rPr lang="en-CA" sz="1600" dirty="0" smtClean="0">
                <a:latin typeface="Helvetica Light" charset="0"/>
              </a:rPr>
              <a:t>construction and reliable operation</a:t>
            </a:r>
            <a:endParaRPr lang="en-CA"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Monitor </a:t>
            </a:r>
            <a:r>
              <a:rPr lang="en-CA" sz="1600" dirty="0">
                <a:latin typeface="Helvetica Light" charset="0"/>
              </a:rPr>
              <a:t>operational vehicles remotely through a secure network application and </a:t>
            </a:r>
            <a:r>
              <a:rPr lang="en-CA" sz="1600" dirty="0" err="1">
                <a:latin typeface="Helvetica Light" charset="0"/>
              </a:rPr>
              <a:t>telematic</a:t>
            </a:r>
            <a:r>
              <a:rPr lang="en-CA" sz="1600" dirty="0">
                <a:latin typeface="Helvetica Light" charset="0"/>
              </a:rPr>
              <a:t> </a:t>
            </a:r>
            <a:r>
              <a:rPr lang="en-CA" sz="1600" dirty="0" smtClean="0">
                <a:latin typeface="Helvetica Light" charset="0"/>
              </a:rPr>
              <a:t>integration</a:t>
            </a:r>
            <a:endParaRPr lang="en-CA" sz="1600" dirty="0">
              <a:latin typeface="Helvetica Light" charset="0"/>
            </a:endParaRPr>
          </a:p>
        </p:txBody>
      </p:sp>
      <p:pic>
        <p:nvPicPr>
          <p:cNvPr id="2" name="Picture 1" descr="V3-Generic-20110201-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7643" y="678284"/>
            <a:ext cx="1892932" cy="5793956"/>
          </a:xfrm>
          <a:prstGeom prst="rect">
            <a:avLst/>
          </a:prstGeom>
        </p:spPr>
      </p:pic>
      <p:pic>
        <p:nvPicPr>
          <p:cNvPr id="3" name="Picture 2" descr="LGO-ALCOLOCKV3WiFi-CMYK-B90.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83" y="10583"/>
            <a:ext cx="3492671" cy="792000"/>
          </a:xfrm>
          <a:prstGeom prst="rect">
            <a:avLst/>
          </a:prstGeom>
        </p:spPr>
      </p:pic>
      <p:sp>
        <p:nvSpPr>
          <p:cNvPr id="13"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21</a:t>
            </a:fld>
            <a:endParaRPr lang="en-US" sz="1600" b="1" dirty="0">
              <a:solidFill>
                <a:schemeClr val="bg1"/>
              </a:solidFill>
              <a:latin typeface="Helvetica Light"/>
              <a:cs typeface="Helvetica Light"/>
            </a:endParaRPr>
          </a:p>
        </p:txBody>
      </p:sp>
      <p:pic>
        <p:nvPicPr>
          <p:cNvPr id="15"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0236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epositphotos_10624726_origina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 name="Title 1"/>
          <p:cNvSpPr txBox="1">
            <a:spLocks/>
          </p:cNvSpPr>
          <p:nvPr/>
        </p:nvSpPr>
        <p:spPr>
          <a:xfrm>
            <a:off x="0" y="4652965"/>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cs typeface="Helvetica Light"/>
              </a:rPr>
              <a:t>Law Enforcement</a:t>
            </a:r>
          </a:p>
        </p:txBody>
      </p:sp>
    </p:spTree>
    <p:extLst>
      <p:ext uri="{BB962C8B-B14F-4D97-AF65-F5344CB8AC3E}">
        <p14:creationId xmlns:p14="http://schemas.microsoft.com/office/powerpoint/2010/main" val="33738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3" descr="Screen Shot 2016-05-16 at 10.26.34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20754" y="2416175"/>
            <a:ext cx="20923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15"/>
          <p:cNvSpPr txBox="1">
            <a:spLocks noChangeArrowheads="1"/>
          </p:cNvSpPr>
          <p:nvPr/>
        </p:nvSpPr>
        <p:spPr bwMode="auto">
          <a:xfrm>
            <a:off x="0" y="3068641"/>
            <a:ext cx="390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Evidential Breathalyzer</a:t>
            </a:r>
          </a:p>
        </p:txBody>
      </p:sp>
      <p:pic>
        <p:nvPicPr>
          <p:cNvPr id="16387" name="Picture 19" descr="Screen-Shot-2016-05-16-at-10.22.11-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6004"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8"/>
          <p:cNvSpPr txBox="1">
            <a:spLocks noChangeArrowheads="1"/>
          </p:cNvSpPr>
          <p:nvPr/>
        </p:nvSpPr>
        <p:spPr bwMode="auto">
          <a:xfrm>
            <a:off x="4320001" y="1332000"/>
            <a:ext cx="3566700" cy="48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Industry-leading </a:t>
            </a:r>
            <a:r>
              <a:rPr lang="en-CA" sz="1600" dirty="0">
                <a:latin typeface="Helvetica Light" charset="0"/>
              </a:rPr>
              <a:t>portable evidential breath alcohol </a:t>
            </a:r>
            <a:r>
              <a:rPr lang="en-CA" sz="1600" dirty="0" smtClean="0">
                <a:latin typeface="Helvetica Light" charset="0"/>
              </a:rPr>
              <a:t>tester</a:t>
            </a:r>
          </a:p>
          <a:p>
            <a:pPr marL="285750" indent="-285750" eaLnBrk="1" hangingPunct="1">
              <a:spcAft>
                <a:spcPts val="600"/>
              </a:spcAft>
              <a:buClr>
                <a:srgbClr val="FF6600"/>
              </a:buClr>
              <a:buFont typeface="Arial"/>
              <a:buChar char="•"/>
            </a:pPr>
            <a:r>
              <a:rPr lang="en-CA" sz="1600" dirty="0" smtClean="0">
                <a:latin typeface="Helvetica Light" charset="0"/>
              </a:rPr>
              <a:t>Infrared </a:t>
            </a:r>
            <a:r>
              <a:rPr lang="en-CA" sz="1600" dirty="0">
                <a:latin typeface="Helvetica Light" charset="0"/>
              </a:rPr>
              <a:t>(IR) technology </a:t>
            </a:r>
            <a:r>
              <a:rPr lang="en-CA" sz="1600" dirty="0" smtClean="0">
                <a:latin typeface="Helvetica Light" charset="0"/>
              </a:rPr>
              <a:t>ensures highest </a:t>
            </a:r>
            <a:r>
              <a:rPr lang="en-CA" sz="1600" dirty="0">
                <a:latin typeface="Helvetica Light" charset="0"/>
              </a:rPr>
              <a:t>available </a:t>
            </a:r>
            <a:r>
              <a:rPr lang="en-CA" sz="1600" dirty="0" smtClean="0">
                <a:latin typeface="Helvetica Light" charset="0"/>
              </a:rPr>
              <a:t>accuracy</a:t>
            </a:r>
          </a:p>
          <a:p>
            <a:pPr marL="285750" indent="-285750" eaLnBrk="1" hangingPunct="1">
              <a:spcAft>
                <a:spcPts val="600"/>
              </a:spcAft>
              <a:buClr>
                <a:srgbClr val="FF6600"/>
              </a:buClr>
              <a:buFont typeface="Arial"/>
              <a:buChar char="•"/>
            </a:pPr>
            <a:r>
              <a:rPr lang="en-CA" sz="1600" dirty="0" smtClean="0">
                <a:latin typeface="Helvetica Light" charset="0"/>
              </a:rPr>
              <a:t>Detects presence and concentration </a:t>
            </a:r>
            <a:r>
              <a:rPr lang="en-CA" sz="1600" dirty="0">
                <a:latin typeface="Helvetica Light" charset="0"/>
              </a:rPr>
              <a:t>o</a:t>
            </a:r>
            <a:r>
              <a:rPr lang="en-CA" sz="1600" dirty="0" smtClean="0">
                <a:latin typeface="Helvetica Light" charset="0"/>
              </a:rPr>
              <a:t>f </a:t>
            </a:r>
            <a:r>
              <a:rPr lang="en-CA" sz="1600" dirty="0">
                <a:latin typeface="Helvetica Light" charset="0"/>
              </a:rPr>
              <a:t>alcohol in </a:t>
            </a:r>
            <a:r>
              <a:rPr lang="en-CA" sz="1600" dirty="0" smtClean="0">
                <a:latin typeface="Helvetica Light" charset="0"/>
              </a:rPr>
              <a:t>breath</a:t>
            </a:r>
          </a:p>
          <a:p>
            <a:pPr marL="285750" indent="-285750" eaLnBrk="1" hangingPunct="1">
              <a:spcAft>
                <a:spcPts val="600"/>
              </a:spcAft>
              <a:buClr>
                <a:srgbClr val="FF6600"/>
              </a:buClr>
              <a:buFont typeface="Arial"/>
              <a:buChar char="•"/>
            </a:pPr>
            <a:r>
              <a:rPr lang="en-CA" sz="1600" dirty="0" smtClean="0">
                <a:latin typeface="Helvetica Light" charset="0"/>
              </a:rPr>
              <a:t>Real</a:t>
            </a:r>
            <a:r>
              <a:rPr lang="en-CA" sz="1600" dirty="0">
                <a:latin typeface="Helvetica Light" charset="0"/>
              </a:rPr>
              <a:t>-time analysis and mobile </a:t>
            </a:r>
            <a:r>
              <a:rPr lang="en-CA" sz="1600" dirty="0" smtClean="0">
                <a:latin typeface="Helvetica Light" charset="0"/>
              </a:rPr>
              <a:t>accuracy</a:t>
            </a:r>
          </a:p>
          <a:p>
            <a:pPr marL="285750" indent="-285750" eaLnBrk="1" hangingPunct="1">
              <a:spcAft>
                <a:spcPts val="600"/>
              </a:spcAft>
              <a:buClr>
                <a:srgbClr val="FF6600"/>
              </a:buClr>
              <a:buFont typeface="Arial"/>
              <a:buChar char="•"/>
            </a:pPr>
            <a:r>
              <a:rPr lang="en-CA" sz="1600" dirty="0" smtClean="0">
                <a:latin typeface="Helvetica Light" charset="0"/>
              </a:rPr>
              <a:t>Evidence </a:t>
            </a:r>
            <a:r>
              <a:rPr lang="en-CA" sz="1600" dirty="0">
                <a:latin typeface="Helvetica Light" charset="0"/>
              </a:rPr>
              <a:t>can be stored, </a:t>
            </a:r>
            <a:r>
              <a:rPr lang="en-CA" sz="1600" dirty="0" smtClean="0">
                <a:latin typeface="Helvetica Light" charset="0"/>
              </a:rPr>
              <a:t>printed, or downloaded</a:t>
            </a:r>
          </a:p>
          <a:p>
            <a:pPr marL="680400" lvl="1" eaLnBrk="1" hangingPunct="1">
              <a:buClr>
                <a:srgbClr val="FF6600"/>
              </a:buClr>
              <a:buFont typeface="Lucida Grande"/>
              <a:buChar char="-"/>
            </a:pPr>
            <a:r>
              <a:rPr lang="en-CA" sz="1600" dirty="0" smtClean="0">
                <a:latin typeface="Helvetica Light" charset="0"/>
              </a:rPr>
              <a:t>GPS coordinate </a:t>
            </a:r>
            <a:r>
              <a:rPr lang="en-CA" sz="1600" dirty="0">
                <a:latin typeface="Helvetica Light" charset="0"/>
              </a:rPr>
              <a:t>record </a:t>
            </a:r>
            <a:r>
              <a:rPr lang="en-CA" sz="1600" dirty="0" smtClean="0">
                <a:latin typeface="Helvetica Light" charset="0"/>
              </a:rPr>
              <a:t>storage</a:t>
            </a:r>
          </a:p>
          <a:p>
            <a:pPr marL="680400" lvl="1" eaLnBrk="1" hangingPunct="1">
              <a:buClr>
                <a:srgbClr val="FF6600"/>
              </a:buClr>
              <a:buFont typeface="Lucida Grande"/>
              <a:buChar char="-"/>
            </a:pPr>
            <a:r>
              <a:rPr lang="en-CA" sz="1600" dirty="0" smtClean="0">
                <a:latin typeface="Helvetica Light" charset="0"/>
              </a:rPr>
              <a:t>Bluetooth printing</a:t>
            </a:r>
          </a:p>
          <a:p>
            <a:pPr marL="680400" lvl="1" eaLnBrk="1" hangingPunct="1">
              <a:buClr>
                <a:srgbClr val="FF6600"/>
              </a:buClr>
              <a:buFont typeface="Lucida Grande"/>
              <a:buChar char="-"/>
            </a:pPr>
            <a:r>
              <a:rPr lang="en-CA" sz="1600" dirty="0" smtClean="0">
                <a:latin typeface="Helvetica Light" charset="0"/>
              </a:rPr>
              <a:t>Download via direct USB connection</a:t>
            </a:r>
          </a:p>
          <a:p>
            <a:pPr marL="284400" lvl="1" eaLnBrk="1" hangingPunct="1">
              <a:spcBef>
                <a:spcPts val="600"/>
              </a:spcBef>
              <a:spcAft>
                <a:spcPts val="600"/>
              </a:spcAft>
              <a:buClr>
                <a:srgbClr val="FF6600"/>
              </a:buClr>
              <a:buFont typeface="Arial"/>
              <a:buChar char="•"/>
            </a:pPr>
            <a:r>
              <a:rPr lang="en-CA" sz="1600" dirty="0" smtClean="0">
                <a:latin typeface="Helvetica Light" charset="0"/>
              </a:rPr>
              <a:t>User-friendly graphic display</a:t>
            </a:r>
          </a:p>
          <a:p>
            <a:pPr marL="284400" lvl="1" eaLnBrk="1" hangingPunct="1">
              <a:spcAft>
                <a:spcPts val="600"/>
              </a:spcAft>
              <a:buClr>
                <a:srgbClr val="FF6600"/>
              </a:buClr>
              <a:buFont typeface="Arial"/>
              <a:buChar char="•"/>
            </a:pPr>
            <a:r>
              <a:rPr lang="en-CA" sz="1600" dirty="0" smtClean="0">
                <a:latin typeface="Helvetica Light" charset="0"/>
              </a:rPr>
              <a:t>Robust construction</a:t>
            </a:r>
            <a:endParaRPr lang="en-CA" sz="1600" dirty="0">
              <a:latin typeface="Helvetica Light" charset="0"/>
            </a:endParaRPr>
          </a:p>
        </p:txBody>
      </p:sp>
      <p:pic>
        <p:nvPicPr>
          <p:cNvPr id="17413" name="Picture 24" descr="Safir-20100908-01.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41425" y="1012825"/>
            <a:ext cx="1987550"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5" descr="Screen Shot 2016-05-16 at 10.26.34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4938" y="211139"/>
            <a:ext cx="13382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26"/>
          <p:cNvSpPr txBox="1">
            <a:spLocks noChangeArrowheads="1"/>
          </p:cNvSpPr>
          <p:nvPr/>
        </p:nvSpPr>
        <p:spPr bwMode="auto">
          <a:xfrm>
            <a:off x="1608142" y="280990"/>
            <a:ext cx="20204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Evidential Breathalyzer</a:t>
            </a:r>
          </a:p>
        </p:txBody>
      </p:sp>
      <p:cxnSp>
        <p:nvCxnSpPr>
          <p:cNvPr id="31" name="Straight Connector 30"/>
          <p:cNvCxnSpPr/>
          <p:nvPr/>
        </p:nvCxnSpPr>
        <p:spPr>
          <a:xfrm>
            <a:off x="152400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24</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00" dirty="0">
                <a:latin typeface="Helvetica Light" charset="0"/>
              </a:rPr>
              <a:t>Professional </a:t>
            </a:r>
            <a:r>
              <a:rPr lang="en-US" sz="1400" spc="100" dirty="0" smtClean="0">
                <a:latin typeface="Helvetica Light" charset="0"/>
              </a:rPr>
              <a:t>Breathalyzers</a:t>
            </a:r>
            <a:endParaRPr lang="en-US" sz="1400" spc="100" dirty="0">
              <a:latin typeface="Helvetica Light" charset="0"/>
            </a:endParaRPr>
          </a:p>
        </p:txBody>
      </p:sp>
      <p:pic>
        <p:nvPicPr>
          <p:cNvPr id="20482" name="Picture 12" descr="Screen Shot 2016-05-16 at 10.37.08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052905" y="2470153"/>
            <a:ext cx="176483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 descr="j5-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68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6"/>
          <p:cNvSpPr txBox="1">
            <a:spLocks noChangeArrowheads="1"/>
          </p:cNvSpPr>
          <p:nvPr/>
        </p:nvSpPr>
        <p:spPr bwMode="auto">
          <a:xfrm>
            <a:off x="2257425" y="280990"/>
            <a:ext cx="2223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Professional Breathalyzer</a:t>
            </a:r>
          </a:p>
        </p:txBody>
      </p:sp>
      <p:cxnSp>
        <p:nvCxnSpPr>
          <p:cNvPr id="31" name="Straight Connector 30"/>
          <p:cNvCxnSpPr/>
          <p:nvPr/>
        </p:nvCxnSpPr>
        <p:spPr>
          <a:xfrm>
            <a:off x="2173288"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9462" name="Picture 18" descr="Screen Shot 2016-05-16 at 10.57.05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0025" y="249239"/>
            <a:ext cx="1854200" cy="37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descr="AlertJ4X-2-2010-09-29-01_mgl_screen.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17642" y="515938"/>
            <a:ext cx="22510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9"/>
          <p:cNvSpPr txBox="1">
            <a:spLocks noChangeArrowheads="1"/>
          </p:cNvSpPr>
          <p:nvPr/>
        </p:nvSpPr>
        <p:spPr bwMode="auto">
          <a:xfrm>
            <a:off x="4320000" y="1332000"/>
            <a:ext cx="3566700" cy="33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Portable </a:t>
            </a:r>
            <a:r>
              <a:rPr lang="en-CA" sz="1600" dirty="0">
                <a:latin typeface="Helvetica Light" charset="0"/>
              </a:rPr>
              <a:t>breath alcohol tester </a:t>
            </a:r>
            <a:r>
              <a:rPr lang="en-CA" sz="1600" dirty="0" smtClean="0">
                <a:latin typeface="Helvetica Light" charset="0"/>
              </a:rPr>
              <a:t>used </a:t>
            </a:r>
            <a:r>
              <a:rPr lang="en-CA" sz="1600" dirty="0">
                <a:latin typeface="Helvetica Light" charset="0"/>
              </a:rPr>
              <a:t>in commercial and law enforcement </a:t>
            </a:r>
            <a:r>
              <a:rPr lang="en-CA" sz="1600" dirty="0" smtClean="0">
                <a:latin typeface="Helvetica Light" charset="0"/>
              </a:rPr>
              <a:t>operations</a:t>
            </a:r>
          </a:p>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 the standard used </a:t>
            </a:r>
            <a:r>
              <a:rPr lang="en-CA" sz="1600" dirty="0">
                <a:latin typeface="Helvetica Light" charset="0"/>
              </a:rPr>
              <a:t>by law </a:t>
            </a:r>
            <a:r>
              <a:rPr lang="en-CA" sz="1600" dirty="0" smtClean="0">
                <a:latin typeface="Helvetica Light" charset="0"/>
              </a:rPr>
              <a:t>enforcement</a:t>
            </a:r>
          </a:p>
          <a:p>
            <a:pPr marL="285750" indent="-285750" eaLnBrk="1" hangingPunct="1">
              <a:spcAft>
                <a:spcPts val="600"/>
              </a:spcAft>
              <a:buClr>
                <a:srgbClr val="FF6600"/>
              </a:buClr>
              <a:buFont typeface="Arial"/>
              <a:buChar char="•"/>
            </a:pPr>
            <a:r>
              <a:rPr lang="en-CA" sz="1600" dirty="0" smtClean="0">
                <a:latin typeface="Helvetica Light" charset="0"/>
              </a:rPr>
              <a:t>Quick </a:t>
            </a:r>
            <a:r>
              <a:rPr lang="en-CA" sz="1600" dirty="0">
                <a:latin typeface="Helvetica Light" charset="0"/>
              </a:rPr>
              <a:t>response and rapid recycle between </a:t>
            </a:r>
            <a:r>
              <a:rPr lang="en-CA" sz="1600" dirty="0" smtClean="0">
                <a:latin typeface="Helvetica Light" charset="0"/>
              </a:rPr>
              <a:t>tests</a:t>
            </a:r>
          </a:p>
          <a:p>
            <a:pPr marL="285750" indent="-285750" eaLnBrk="1" hangingPunct="1">
              <a:spcAft>
                <a:spcPts val="600"/>
              </a:spcAft>
              <a:buClr>
                <a:srgbClr val="FF6600"/>
              </a:buClr>
              <a:buFont typeface="Arial"/>
              <a:buChar char="•"/>
            </a:pPr>
            <a:r>
              <a:rPr lang="en-CA" sz="1600" dirty="0" smtClean="0">
                <a:latin typeface="Helvetica Light" charset="0"/>
              </a:rPr>
              <a:t>One </a:t>
            </a:r>
            <a:r>
              <a:rPr lang="en-CA" sz="1600" dirty="0">
                <a:latin typeface="Helvetica Light" charset="0"/>
              </a:rPr>
              <a:t>button </a:t>
            </a:r>
            <a:r>
              <a:rPr lang="en-CA" sz="1600" dirty="0" smtClean="0">
                <a:latin typeface="Helvetica Light" charset="0"/>
              </a:rPr>
              <a:t>operation</a:t>
            </a:r>
          </a:p>
          <a:p>
            <a:pPr marL="285750" indent="-285750" eaLnBrk="1" hangingPunct="1">
              <a:spcAft>
                <a:spcPts val="600"/>
              </a:spcAft>
              <a:buClr>
                <a:srgbClr val="FF6600"/>
              </a:buClr>
              <a:buFont typeface="Arial"/>
              <a:buChar char="•"/>
            </a:pPr>
            <a:r>
              <a:rPr lang="en-CA" sz="1600" dirty="0" smtClean="0">
                <a:latin typeface="Helvetica Light" charset="0"/>
              </a:rPr>
              <a:t>Icon </a:t>
            </a:r>
            <a:r>
              <a:rPr lang="en-CA" sz="1600" dirty="0">
                <a:latin typeface="Helvetica Light" charset="0"/>
              </a:rPr>
              <a:t>display </a:t>
            </a:r>
            <a:r>
              <a:rPr lang="en-CA" sz="1600" dirty="0" smtClean="0">
                <a:latin typeface="Helvetica Light" charset="0"/>
              </a:rPr>
              <a:t>guides user </a:t>
            </a:r>
            <a:r>
              <a:rPr lang="en-CA" sz="1600" dirty="0">
                <a:latin typeface="Helvetica Light" charset="0"/>
              </a:rPr>
              <a:t>through </a:t>
            </a:r>
            <a:r>
              <a:rPr lang="en-CA" sz="1600" dirty="0" smtClean="0">
                <a:latin typeface="Helvetica Light" charset="0"/>
              </a:rPr>
              <a:t>testing sequence</a:t>
            </a:r>
            <a:endParaRPr lang="en-CA" sz="1600" dirty="0">
              <a:latin typeface="Helvetica Light" charset="0"/>
            </a:endParaRPr>
          </a:p>
        </p:txBody>
      </p:sp>
      <p:sp>
        <p:nvSpPr>
          <p:cNvPr id="11"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26</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6"/>
          <p:cNvSpPr txBox="1">
            <a:spLocks noChangeArrowheads="1"/>
          </p:cNvSpPr>
          <p:nvPr/>
        </p:nvSpPr>
        <p:spPr bwMode="auto">
          <a:xfrm>
            <a:off x="2019300" y="280990"/>
            <a:ext cx="2223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Professional Breathalyzer</a:t>
            </a:r>
          </a:p>
        </p:txBody>
      </p:sp>
      <p:cxnSp>
        <p:nvCxnSpPr>
          <p:cNvPr id="31" name="Straight Connector 30"/>
          <p:cNvCxnSpPr/>
          <p:nvPr/>
        </p:nvCxnSpPr>
        <p:spPr>
          <a:xfrm>
            <a:off x="1935163"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1509" name="Picture 10" descr="Screen Shot 2016-05-16 at 10.37.0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1138" y="249239"/>
            <a:ext cx="1566862" cy="37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5" descr="Alert-J5-20130111-unit-angle_screen.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3567" y="993777"/>
            <a:ext cx="3817937"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9"/>
          <p:cNvSpPr txBox="1">
            <a:spLocks noChangeArrowheads="1"/>
          </p:cNvSpPr>
          <p:nvPr/>
        </p:nvSpPr>
        <p:spPr bwMode="auto">
          <a:xfrm>
            <a:off x="4320000" y="1332000"/>
            <a:ext cx="35667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Portable </a:t>
            </a:r>
            <a:r>
              <a:rPr lang="en-CA" sz="1600" dirty="0">
                <a:latin typeface="Helvetica Light" charset="0"/>
              </a:rPr>
              <a:t>breath alcohol </a:t>
            </a:r>
            <a:r>
              <a:rPr lang="en-CA" sz="1600" dirty="0" smtClean="0">
                <a:latin typeface="Helvetica Light" charset="0"/>
              </a:rPr>
              <a:t>tester used </a:t>
            </a:r>
            <a:r>
              <a:rPr lang="en-CA" sz="1600" dirty="0">
                <a:latin typeface="Helvetica Light" charset="0"/>
              </a:rPr>
              <a:t>in commercial and law enforcement </a:t>
            </a:r>
            <a:r>
              <a:rPr lang="en-CA" sz="1600" dirty="0" smtClean="0">
                <a:latin typeface="Helvetica Light" charset="0"/>
              </a:rPr>
              <a:t>operations</a:t>
            </a:r>
          </a:p>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 the standard used by law enforcement</a:t>
            </a:r>
          </a:p>
          <a:p>
            <a:pPr marL="285750" indent="-285750" eaLnBrk="1" hangingPunct="1">
              <a:spcAft>
                <a:spcPts val="600"/>
              </a:spcAft>
              <a:buClr>
                <a:srgbClr val="FF6600"/>
              </a:buClr>
              <a:buFont typeface="Arial"/>
              <a:buChar char="•"/>
            </a:pPr>
            <a:r>
              <a:rPr lang="en-CA" sz="1600" dirty="0" smtClean="0">
                <a:latin typeface="Helvetica Light" charset="0"/>
              </a:rPr>
              <a:t>Active </a:t>
            </a:r>
            <a:r>
              <a:rPr lang="en-CA" sz="1600" dirty="0">
                <a:latin typeface="Helvetica Light" charset="0"/>
              </a:rPr>
              <a:t>and passive breath sampling </a:t>
            </a:r>
            <a:r>
              <a:rPr lang="en-CA" sz="1600" dirty="0" smtClean="0">
                <a:latin typeface="Helvetica Light" charset="0"/>
              </a:rPr>
              <a:t>functionality</a:t>
            </a:r>
          </a:p>
          <a:p>
            <a:pPr marL="285750" indent="-285750" eaLnBrk="1" hangingPunct="1">
              <a:spcAft>
                <a:spcPts val="600"/>
              </a:spcAft>
              <a:buClr>
                <a:srgbClr val="FF6600"/>
              </a:buClr>
              <a:buFont typeface="Arial"/>
              <a:buChar char="•"/>
            </a:pPr>
            <a:r>
              <a:rPr lang="en-CA" sz="1600" dirty="0" smtClean="0">
                <a:latin typeface="Helvetica Light" charset="0"/>
              </a:rPr>
              <a:t>Increased </a:t>
            </a:r>
            <a:r>
              <a:rPr lang="en-CA" sz="1600" dirty="0">
                <a:latin typeface="Helvetica Light" charset="0"/>
              </a:rPr>
              <a:t>storage </a:t>
            </a:r>
            <a:r>
              <a:rPr lang="en-CA" sz="1600" dirty="0" smtClean="0">
                <a:latin typeface="Helvetica Light" charset="0"/>
              </a:rPr>
              <a:t>capacity</a:t>
            </a:r>
          </a:p>
          <a:p>
            <a:pPr marL="285750" indent="-285750" eaLnBrk="1" hangingPunct="1">
              <a:spcAft>
                <a:spcPts val="600"/>
              </a:spcAft>
              <a:buClr>
                <a:srgbClr val="FF6600"/>
              </a:buClr>
              <a:buFont typeface="Arial"/>
              <a:buChar char="•"/>
            </a:pPr>
            <a:r>
              <a:rPr lang="en-CA" sz="1600" dirty="0" smtClean="0">
                <a:latin typeface="Helvetica Light" charset="0"/>
              </a:rPr>
              <a:t>Bluetooth </a:t>
            </a:r>
            <a:r>
              <a:rPr lang="en-CA" sz="1600" dirty="0">
                <a:latin typeface="Helvetica Light" charset="0"/>
              </a:rPr>
              <a:t>printing </a:t>
            </a:r>
            <a:r>
              <a:rPr lang="en-CA" sz="1600" dirty="0" smtClean="0">
                <a:latin typeface="Helvetica Light" charset="0"/>
              </a:rPr>
              <a:t>capability</a:t>
            </a:r>
            <a:endParaRPr lang="en-CA" sz="1600" dirty="0">
              <a:latin typeface="Helvetica Light" charset="0"/>
            </a:endParaRPr>
          </a:p>
        </p:txBody>
      </p:sp>
      <p:sp>
        <p:nvSpPr>
          <p:cNvPr id="11"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27</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5"/>
          <p:cNvSpPr txBox="1">
            <a:spLocks noChangeArrowheads="1"/>
          </p:cNvSpPr>
          <p:nvPr/>
        </p:nvSpPr>
        <p:spPr bwMode="auto">
          <a:xfrm>
            <a:off x="0" y="3068641"/>
            <a:ext cx="39020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Drug Screening </a:t>
            </a:r>
            <a:r>
              <a:rPr lang="en-US" sz="1400" spc="140" dirty="0" smtClean="0">
                <a:latin typeface="Helvetica Light" charset="0"/>
              </a:rPr>
              <a:t>Solutions</a:t>
            </a:r>
            <a:endParaRPr lang="en-US" sz="1400" spc="140" dirty="0">
              <a:latin typeface="Helvetica Light" charset="0"/>
            </a:endParaRPr>
          </a:p>
        </p:txBody>
      </p:sp>
      <p:pic>
        <p:nvPicPr>
          <p:cNvPr id="36866" name="Picture 6" descr="Screen Shot 2016-05-16 at 1.33.25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3238" y="2382838"/>
            <a:ext cx="298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Picture 2" descr="drugwipe.png"/>
          <p:cNvSpPr>
            <a:spLocks noChangeAspect="1"/>
          </p:cNvSpPr>
          <p:nvPr/>
        </p:nvSpPr>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68" name="Picture 4" descr="drugwip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26"/>
          <p:cNvSpPr txBox="1">
            <a:spLocks noChangeArrowheads="1"/>
          </p:cNvSpPr>
          <p:nvPr/>
        </p:nvSpPr>
        <p:spPr bwMode="auto">
          <a:xfrm>
            <a:off x="2411813" y="280990"/>
            <a:ext cx="2140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Drug Screening </a:t>
            </a:r>
            <a:r>
              <a:rPr lang="en-US" sz="1400" dirty="0" smtClean="0">
                <a:latin typeface="Helvetica Light" charset="0"/>
              </a:rPr>
              <a:t>Solution</a:t>
            </a:r>
            <a:endParaRPr lang="en-US" sz="1400" dirty="0">
              <a:latin typeface="Helvetica Light" charset="0"/>
            </a:endParaRPr>
          </a:p>
        </p:txBody>
      </p:sp>
      <p:cxnSp>
        <p:nvCxnSpPr>
          <p:cNvPr id="31" name="Straight Connector 30"/>
          <p:cNvCxnSpPr/>
          <p:nvPr/>
        </p:nvCxnSpPr>
        <p:spPr>
          <a:xfrm>
            <a:off x="237728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7895" name="TextBox 9"/>
          <p:cNvSpPr txBox="1">
            <a:spLocks noChangeArrowheads="1"/>
          </p:cNvSpPr>
          <p:nvPr/>
        </p:nvSpPr>
        <p:spPr bwMode="auto">
          <a:xfrm>
            <a:off x="4320000" y="1332000"/>
            <a:ext cx="35667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Hygienic one-time </a:t>
            </a:r>
            <a:r>
              <a:rPr lang="en-US" sz="1600" dirty="0" smtClean="0">
                <a:latin typeface="Helvetica Light" charset="0"/>
              </a:rPr>
              <a:t>use oral</a:t>
            </a:r>
            <a:r>
              <a:rPr lang="en-US" sz="1600" dirty="0">
                <a:latin typeface="Helvetica Light" charset="0"/>
              </a:rPr>
              <a:t> </a:t>
            </a:r>
            <a:r>
              <a:rPr lang="en-US" sz="1600" dirty="0" smtClean="0">
                <a:latin typeface="Helvetica Light" charset="0"/>
              </a:rPr>
              <a:t>fluid drug test</a:t>
            </a:r>
          </a:p>
          <a:p>
            <a:pPr marL="285750" indent="-285750" eaLnBrk="1" hangingPunct="1">
              <a:spcAft>
                <a:spcPts val="600"/>
              </a:spcAft>
              <a:buClr>
                <a:srgbClr val="FF6600"/>
              </a:buClr>
              <a:buFont typeface="Arial"/>
              <a:buChar char="•"/>
            </a:pPr>
            <a:r>
              <a:rPr lang="en-US" sz="1600" dirty="0" smtClean="0">
                <a:latin typeface="Helvetica Light" charset="0"/>
              </a:rPr>
              <a:t>Reliability greater than 95%</a:t>
            </a:r>
          </a:p>
          <a:p>
            <a:pPr marL="285750" indent="-285750" eaLnBrk="1" hangingPunct="1">
              <a:spcAft>
                <a:spcPts val="600"/>
              </a:spcAft>
              <a:buClr>
                <a:srgbClr val="FF6600"/>
              </a:buClr>
              <a:buFont typeface="Arial"/>
              <a:buChar char="•"/>
            </a:pPr>
            <a:r>
              <a:rPr lang="en-US" sz="1600" dirty="0" smtClean="0">
                <a:latin typeface="Helvetica Light" charset="0"/>
              </a:rPr>
              <a:t>Requires </a:t>
            </a:r>
            <a:r>
              <a:rPr lang="en-US" sz="1600" dirty="0">
                <a:latin typeface="Helvetica Light" charset="0"/>
              </a:rPr>
              <a:t>only 10 µL test </a:t>
            </a:r>
            <a:r>
              <a:rPr lang="en-US" sz="1600" dirty="0" smtClean="0">
                <a:latin typeface="Helvetica Light" charset="0"/>
              </a:rPr>
              <a:t>sample</a:t>
            </a:r>
          </a:p>
          <a:p>
            <a:pPr marL="285750" indent="-285750" eaLnBrk="1" hangingPunct="1">
              <a:spcAft>
                <a:spcPts val="600"/>
              </a:spcAft>
              <a:buClr>
                <a:srgbClr val="FF6600"/>
              </a:buClr>
              <a:buFont typeface="Arial"/>
              <a:buChar char="•"/>
            </a:pPr>
            <a:r>
              <a:rPr lang="en-US" sz="1600" dirty="0" smtClean="0">
                <a:latin typeface="Helvetica Light" charset="0"/>
              </a:rPr>
              <a:t>Accurate test results in 3-8 </a:t>
            </a:r>
            <a:r>
              <a:rPr lang="en-US" sz="1600" dirty="0" err="1" smtClean="0">
                <a:latin typeface="Helvetica Light" charset="0"/>
              </a:rPr>
              <a:t>mins</a:t>
            </a:r>
            <a:endParaRPr lang="en-CA"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Test </a:t>
            </a:r>
            <a:r>
              <a:rPr lang="en-CA" sz="1600" dirty="0">
                <a:latin typeface="Helvetica Light" charset="0"/>
              </a:rPr>
              <a:t>for a range of drugs:</a:t>
            </a:r>
          </a:p>
          <a:p>
            <a:pPr marL="680400" indent="-285750" eaLnBrk="1" hangingPunct="1">
              <a:spcAft>
                <a:spcPts val="0"/>
              </a:spcAft>
              <a:buClr>
                <a:srgbClr val="FF6600"/>
              </a:buClr>
              <a:buFont typeface="Lucida Grande"/>
              <a:buChar char="-"/>
            </a:pPr>
            <a:r>
              <a:rPr lang="en-CA" sz="1600" dirty="0">
                <a:latin typeface="Helvetica Light" charset="0"/>
              </a:rPr>
              <a:t>Amphetamines</a:t>
            </a:r>
          </a:p>
          <a:p>
            <a:pPr marL="680400" indent="-285750" eaLnBrk="1" hangingPunct="1">
              <a:spcAft>
                <a:spcPts val="0"/>
              </a:spcAft>
              <a:buClr>
                <a:srgbClr val="FF6600"/>
              </a:buClr>
              <a:buFont typeface="Lucida Grande"/>
              <a:buChar char="-"/>
            </a:pPr>
            <a:r>
              <a:rPr lang="en-CA" sz="1600" dirty="0">
                <a:latin typeface="Helvetica Light" charset="0"/>
              </a:rPr>
              <a:t>Benzodiazepines</a:t>
            </a:r>
          </a:p>
          <a:p>
            <a:pPr marL="680400" indent="-285750" eaLnBrk="1" hangingPunct="1">
              <a:spcAft>
                <a:spcPts val="0"/>
              </a:spcAft>
              <a:buClr>
                <a:srgbClr val="FF6600"/>
              </a:buClr>
              <a:buFont typeface="Lucida Grande"/>
              <a:buChar char="-"/>
            </a:pPr>
            <a:r>
              <a:rPr lang="en-CA" sz="1600" dirty="0">
                <a:latin typeface="Helvetica Light" charset="0"/>
              </a:rPr>
              <a:t>Cannabis</a:t>
            </a:r>
          </a:p>
          <a:p>
            <a:pPr marL="680400" indent="-285750" eaLnBrk="1" hangingPunct="1">
              <a:spcAft>
                <a:spcPts val="0"/>
              </a:spcAft>
              <a:buClr>
                <a:srgbClr val="FF6600"/>
              </a:buClr>
              <a:buFont typeface="Lucida Grande"/>
              <a:buChar char="-"/>
            </a:pPr>
            <a:r>
              <a:rPr lang="en-CA" sz="1600" dirty="0">
                <a:latin typeface="Helvetica Light" charset="0"/>
              </a:rPr>
              <a:t>Cocaine</a:t>
            </a:r>
          </a:p>
          <a:p>
            <a:pPr marL="680400" indent="-285750" eaLnBrk="1" hangingPunct="1">
              <a:spcAft>
                <a:spcPts val="0"/>
              </a:spcAft>
              <a:buClr>
                <a:srgbClr val="FF6600"/>
              </a:buClr>
              <a:buFont typeface="Lucida Grande"/>
              <a:buChar char="-"/>
            </a:pPr>
            <a:r>
              <a:rPr lang="en-CA" sz="1600" dirty="0" smtClean="0">
                <a:latin typeface="Helvetica Light" charset="0"/>
              </a:rPr>
              <a:t>Methamphetamines</a:t>
            </a:r>
            <a:endParaRPr lang="en-CA" sz="1600" dirty="0">
              <a:latin typeface="Helvetica Light" charset="0"/>
            </a:endParaRPr>
          </a:p>
          <a:p>
            <a:pPr marL="680400" indent="-285750" eaLnBrk="1" hangingPunct="1">
              <a:spcAft>
                <a:spcPts val="600"/>
              </a:spcAft>
              <a:buClr>
                <a:srgbClr val="FF6600"/>
              </a:buClr>
              <a:buFont typeface="Lucida Grande"/>
              <a:buChar char="-"/>
            </a:pPr>
            <a:r>
              <a:rPr lang="en-CA" sz="1600" dirty="0">
                <a:latin typeface="Helvetica Light" charset="0"/>
              </a:rPr>
              <a:t>Opiates</a:t>
            </a:r>
          </a:p>
          <a:p>
            <a:pPr marL="342900" indent="-342900" eaLnBrk="1" hangingPunct="1">
              <a:spcAft>
                <a:spcPts val="600"/>
              </a:spcAft>
              <a:buClr>
                <a:srgbClr val="FF6600"/>
              </a:buClr>
              <a:buFont typeface="Arial"/>
              <a:buChar char="•"/>
            </a:pPr>
            <a:r>
              <a:rPr lang="en-CA" sz="1600" dirty="0" smtClean="0">
                <a:latin typeface="Helvetica Light" charset="0"/>
              </a:rPr>
              <a:t>Test of choice for </a:t>
            </a:r>
            <a:r>
              <a:rPr lang="en-CA" sz="1600" dirty="0">
                <a:latin typeface="Helvetica Light" charset="0"/>
              </a:rPr>
              <a:t>police officers, customs officials, border control, rehabilitation </a:t>
            </a:r>
            <a:r>
              <a:rPr lang="en-CA" sz="1600" dirty="0" smtClean="0">
                <a:latin typeface="Helvetica Light" charset="0"/>
              </a:rPr>
              <a:t>clinics, correctional facilities, and EMS personnel</a:t>
            </a:r>
            <a:endParaRPr lang="en-CA" sz="1600" dirty="0">
              <a:latin typeface="Helvetica Light" charset="0"/>
            </a:endParaRPr>
          </a:p>
        </p:txBody>
      </p:sp>
      <p:pic>
        <p:nvPicPr>
          <p:cNvPr id="37894" name="Picture 4" descr="drug_test_saliva_DrugWipe_S_120213_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62612" y="1147763"/>
            <a:ext cx="1389062" cy="49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p:cNvSpPr txBox="1">
            <a:spLocks noChangeAspect="1" noChangeArrowheads="1"/>
          </p:cNvSpPr>
          <p:nvPr/>
        </p:nvSpPr>
        <p:spPr bwMode="auto">
          <a:xfrm>
            <a:off x="8640981" y="6459813"/>
            <a:ext cx="355790"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29</a:t>
            </a:fld>
            <a:endParaRPr lang="en-US" sz="1600" b="1" dirty="0">
              <a:solidFill>
                <a:schemeClr val="bg1"/>
              </a:solidFill>
              <a:latin typeface="Helvetica Light"/>
              <a:cs typeface="Helvetica Light"/>
            </a:endParaRPr>
          </a:p>
        </p:txBody>
      </p:sp>
      <p:pic>
        <p:nvPicPr>
          <p:cNvPr id="15"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Screen Shot 2016-05-16 at 1.33.25 P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9392" y="222250"/>
            <a:ext cx="18446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6"/>
          <p:cNvSpPr txBox="1">
            <a:spLocks noChangeArrowheads="1"/>
          </p:cNvSpPr>
          <p:nvPr/>
        </p:nvSpPr>
        <p:spPr bwMode="auto">
          <a:xfrm>
            <a:off x="1923338" y="155108"/>
            <a:ext cx="424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dirty="0">
                <a:solidFill>
                  <a:schemeClr val="tx1">
                    <a:lumMod val="75000"/>
                    <a:lumOff val="25000"/>
                  </a:schemeClr>
                </a:solidFill>
                <a:latin typeface="Futura Std Heavy"/>
                <a:cs typeface="Futura Std Heavy"/>
              </a:rPr>
              <a:t>S</a:t>
            </a:r>
            <a:endParaRPr lang="en-US" b="1" dirty="0">
              <a:solidFill>
                <a:schemeClr val="tx1">
                  <a:lumMod val="75000"/>
                  <a:lumOff val="25000"/>
                </a:schemeClr>
              </a:solidFill>
              <a:latin typeface="Futura Std Heavy"/>
              <a:cs typeface="Futura Std Heavy"/>
            </a:endParaRPr>
          </a:p>
        </p:txBody>
      </p:sp>
    </p:spTree>
    <p:extLst>
      <p:ext uri="{BB962C8B-B14F-4D97-AF65-F5344CB8AC3E}">
        <p14:creationId xmlns:p14="http://schemas.microsoft.com/office/powerpoint/2010/main" val="10916732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656972EE-ED08-BE4A-BE23-44467B004993}" type="slidenum">
              <a:rPr lang="en-US" smtClean="0"/>
              <a:pPr/>
              <a:t>3</a:t>
            </a:fld>
            <a:endParaRPr lang="en-US" dirty="0"/>
          </a:p>
        </p:txBody>
      </p:sp>
      <p:sp>
        <p:nvSpPr>
          <p:cNvPr id="53" name="Content Placeholder 52"/>
          <p:cNvSpPr>
            <a:spLocks noGrp="1"/>
          </p:cNvSpPr>
          <p:nvPr>
            <p:ph idx="18"/>
          </p:nvPr>
        </p:nvSpPr>
        <p:spPr/>
        <p:txBody>
          <a:bodyPr/>
          <a:lstStyle/>
          <a:p>
            <a:r>
              <a:rPr lang="en-US" dirty="0" smtClean="0"/>
              <a:t>  </a:t>
            </a:r>
            <a:endParaRPr lang="en-US" dirty="0"/>
          </a:p>
        </p:txBody>
      </p:sp>
      <p:sp>
        <p:nvSpPr>
          <p:cNvPr id="50" name="Title 49"/>
          <p:cNvSpPr>
            <a:spLocks noGrp="1"/>
          </p:cNvSpPr>
          <p:nvPr>
            <p:ph type="title"/>
          </p:nvPr>
        </p:nvSpPr>
        <p:spPr/>
        <p:txBody>
          <a:bodyPr/>
          <a:lstStyle/>
          <a:p>
            <a:r>
              <a:rPr lang="en-US" sz="2400" dirty="0" smtClean="0"/>
              <a:t>ACS. Overview</a:t>
            </a:r>
            <a:endParaRPr lang="en-US" sz="2400" dirty="0"/>
          </a:p>
        </p:txBody>
      </p:sp>
      <p:sp>
        <p:nvSpPr>
          <p:cNvPr id="5" name="Content Placeholder 2"/>
          <p:cNvSpPr>
            <a:spLocks noGrp="1"/>
          </p:cNvSpPr>
          <p:nvPr>
            <p:ph idx="13"/>
          </p:nvPr>
        </p:nvSpPr>
        <p:spPr>
          <a:xfrm>
            <a:off x="542742" y="821955"/>
            <a:ext cx="4643757" cy="5838138"/>
          </a:xfrm>
        </p:spPr>
        <p:txBody>
          <a:bodyPr>
            <a:normAutofit/>
          </a:bodyPr>
          <a:lstStyle/>
          <a:p>
            <a:r>
              <a:rPr lang="en-US" dirty="0"/>
              <a:t>Alcohol Countermeasure Systems (ACS</a:t>
            </a:r>
            <a:r>
              <a:rPr lang="en-US" dirty="0" smtClean="0"/>
              <a:t>)</a:t>
            </a:r>
          </a:p>
          <a:p>
            <a:pPr lvl="1"/>
            <a:r>
              <a:rPr lang="en-US" dirty="0" smtClean="0"/>
              <a:t>Canadian</a:t>
            </a:r>
            <a:r>
              <a:rPr lang="en-US" dirty="0"/>
              <a:t>-based </a:t>
            </a:r>
            <a:r>
              <a:rPr lang="en-US" dirty="0" smtClean="0"/>
              <a:t>corporation established in 1976</a:t>
            </a:r>
          </a:p>
          <a:p>
            <a:pPr lvl="1"/>
            <a:r>
              <a:rPr lang="en-US" dirty="0" smtClean="0"/>
              <a:t>Headquartered in Toronto, Ontario</a:t>
            </a:r>
          </a:p>
          <a:p>
            <a:endParaRPr lang="en-US" dirty="0" smtClean="0"/>
          </a:p>
          <a:p>
            <a:r>
              <a:rPr lang="en-US" dirty="0" smtClean="0"/>
              <a:t>Focused </a:t>
            </a:r>
            <a:r>
              <a:rPr lang="en-US" dirty="0"/>
              <a:t>on the design, development and manufacturing of innovative breath alcohol testing </a:t>
            </a:r>
            <a:r>
              <a:rPr lang="en-US" dirty="0" smtClean="0"/>
              <a:t>technology and safety applications.</a:t>
            </a:r>
          </a:p>
          <a:p>
            <a:endParaRPr lang="en-US" dirty="0" smtClean="0"/>
          </a:p>
          <a:p>
            <a:r>
              <a:rPr lang="en-US" dirty="0" smtClean="0"/>
              <a:t>International </a:t>
            </a:r>
            <a:r>
              <a:rPr lang="en-US" dirty="0"/>
              <a:t>sales and customer support:</a:t>
            </a:r>
          </a:p>
          <a:p>
            <a:pPr lvl="1"/>
            <a:r>
              <a:rPr lang="en-US" dirty="0"/>
              <a:t>USA</a:t>
            </a:r>
          </a:p>
          <a:p>
            <a:pPr lvl="1"/>
            <a:r>
              <a:rPr lang="en-US" dirty="0"/>
              <a:t>Sweden</a:t>
            </a:r>
          </a:p>
          <a:p>
            <a:pPr lvl="1"/>
            <a:r>
              <a:rPr lang="en-US" dirty="0"/>
              <a:t>France</a:t>
            </a:r>
          </a:p>
          <a:p>
            <a:pPr lvl="1"/>
            <a:r>
              <a:rPr lang="en-US" dirty="0"/>
              <a:t>United Kingdom</a:t>
            </a:r>
          </a:p>
          <a:p>
            <a:pPr lvl="1"/>
            <a:r>
              <a:rPr lang="en-US" dirty="0"/>
              <a:t>Hong Kong</a:t>
            </a:r>
          </a:p>
          <a:p>
            <a:pPr lvl="1"/>
            <a:r>
              <a:rPr lang="en-US" dirty="0"/>
              <a:t>Australia</a:t>
            </a:r>
          </a:p>
          <a:p>
            <a:pPr lvl="1"/>
            <a:r>
              <a:rPr lang="en-US" dirty="0"/>
              <a:t>Colombia</a:t>
            </a:r>
          </a:p>
          <a:p>
            <a:pPr lvl="1"/>
            <a:r>
              <a:rPr lang="en-US" dirty="0"/>
              <a:t>an extensive global network of authorized dealers.</a:t>
            </a:r>
          </a:p>
          <a:p>
            <a:endParaRPr lang="en-US" dirty="0" smtClean="0"/>
          </a:p>
          <a:p>
            <a:endParaRPr lang="en-US" dirty="0" smtClean="0"/>
          </a:p>
        </p:txBody>
      </p:sp>
      <p:pic>
        <p:nvPicPr>
          <p:cNvPr id="6" name="Picture 5" descr="Depositphotos_2033737_original.jpg"/>
          <p:cNvPicPr>
            <a:picLocks noChangeAspect="1"/>
          </p:cNvPicPr>
          <p:nvPr/>
        </p:nvPicPr>
        <p:blipFill rotWithShape="1">
          <a:blip r:embed="rId2">
            <a:extLst>
              <a:ext uri="{28A0092B-C50C-407E-A947-70E740481C1C}">
                <a14:useLocalDpi xmlns:a14="http://schemas.microsoft.com/office/drawing/2010/main" val="0"/>
              </a:ext>
            </a:extLst>
          </a:blip>
          <a:srcRect l="17301" r="13210"/>
          <a:stretch/>
        </p:blipFill>
        <p:spPr>
          <a:xfrm>
            <a:off x="6359260" y="3"/>
            <a:ext cx="2808434" cy="6857999"/>
          </a:xfrm>
          <a:prstGeom prst="rect">
            <a:avLst/>
          </a:prstGeom>
        </p:spPr>
      </p:pic>
      <p:sp>
        <p:nvSpPr>
          <p:cNvPr id="7" name="Text Placeholder 7"/>
          <p:cNvSpPr txBox="1">
            <a:spLocks/>
          </p:cNvSpPr>
          <p:nvPr/>
        </p:nvSpPr>
        <p:spPr>
          <a:xfrm>
            <a:off x="6530098" y="390527"/>
            <a:ext cx="2683930" cy="368395"/>
          </a:xfrm>
          <a:prstGeom prst="rect">
            <a:avLst/>
          </a:prstGeom>
        </p:spPr>
        <p:txBody>
          <a:bodyPr/>
          <a:lstStyle>
            <a:lvl1pPr marL="0" indent="0" algn="l" defTabSz="457200" rtl="0" eaLnBrk="1" latinLnBrk="0" hangingPunct="1">
              <a:spcBef>
                <a:spcPct val="20000"/>
              </a:spcBef>
              <a:buFont typeface="Arial"/>
              <a:buNone/>
              <a:defRPr sz="1200" b="0" i="0" kern="1200">
                <a:solidFill>
                  <a:schemeClr val="tx1">
                    <a:lumMod val="65000"/>
                    <a:lumOff val="35000"/>
                  </a:schemeClr>
                </a:solidFill>
                <a:latin typeface="Helvetica Light"/>
                <a:ea typeface="+mn-ea"/>
                <a:cs typeface="Helvetica Light"/>
              </a:defRPr>
            </a:lvl1pPr>
            <a:lvl2pPr marL="628650" indent="-171450" algn="l" defTabSz="457200" rtl="0" eaLnBrk="1" latinLnBrk="0" hangingPunct="1">
              <a:spcBef>
                <a:spcPct val="20000"/>
              </a:spcBef>
              <a:buClr>
                <a:srgbClr val="F47920"/>
              </a:buClr>
              <a:buFont typeface="Arial"/>
              <a:buChar char="•"/>
              <a:defRPr sz="1200" b="0" i="0" kern="1200">
                <a:solidFill>
                  <a:schemeClr val="tx1">
                    <a:lumMod val="65000"/>
                    <a:lumOff val="35000"/>
                  </a:schemeClr>
                </a:solidFill>
                <a:latin typeface="Helvetica Light"/>
                <a:ea typeface="+mn-ea"/>
                <a:cs typeface="Helvetica Light"/>
              </a:defRPr>
            </a:lvl2pPr>
            <a:lvl3pPr marL="11430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3pPr>
            <a:lvl4pPr marL="16002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4pPr>
            <a:lvl5pPr marL="2057400" indent="-228600" algn="l" defTabSz="457200" rtl="0" eaLnBrk="1" latinLnBrk="0" hangingPunct="1">
              <a:spcBef>
                <a:spcPct val="20000"/>
              </a:spcBef>
              <a:buFont typeface="Lucida Grande"/>
              <a:buChar char="»"/>
              <a:defRPr sz="1200" b="0" i="0" kern="1200">
                <a:solidFill>
                  <a:schemeClr val="tx1">
                    <a:lumMod val="65000"/>
                    <a:lumOff val="35000"/>
                  </a:schemeClr>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Our Vision</a:t>
            </a:r>
            <a:endParaRPr lang="en-US" sz="1800" b="1" dirty="0"/>
          </a:p>
        </p:txBody>
      </p:sp>
      <p:sp>
        <p:nvSpPr>
          <p:cNvPr id="8" name="Content Placeholder 10"/>
          <p:cNvSpPr>
            <a:spLocks noGrp="1"/>
          </p:cNvSpPr>
          <p:nvPr>
            <p:ph idx="4294967295"/>
          </p:nvPr>
        </p:nvSpPr>
        <p:spPr>
          <a:xfrm>
            <a:off x="6359261" y="1141995"/>
            <a:ext cx="2808434" cy="2498234"/>
          </a:xfrm>
          <a:prstGeom prst="rect">
            <a:avLst/>
          </a:prstGeom>
        </p:spPr>
        <p:txBody>
          <a:bodyPr/>
          <a:lstStyle/>
          <a:p>
            <a:pPr marL="171450" indent="-171450">
              <a:buFont typeface="Arial"/>
              <a:buChar char="•"/>
            </a:pPr>
            <a:r>
              <a:rPr lang="en-US" sz="1400" dirty="0">
                <a:latin typeface="Helvetica Light"/>
                <a:cs typeface="Helvetica Light"/>
              </a:rPr>
              <a:t>To develop life saving innovations that keep people </a:t>
            </a:r>
            <a:r>
              <a:rPr lang="en-US" sz="1400" dirty="0" smtClean="0">
                <a:latin typeface="Helvetica Light"/>
                <a:cs typeface="Helvetica Light"/>
              </a:rPr>
              <a:t>safe.</a:t>
            </a:r>
          </a:p>
          <a:p>
            <a:pPr marL="171450" indent="-171450">
              <a:buFont typeface="Arial"/>
              <a:buChar char="•"/>
            </a:pPr>
            <a:r>
              <a:rPr lang="en-US" sz="1400" dirty="0" smtClean="0">
                <a:latin typeface="Helvetica Light"/>
                <a:cs typeface="Helvetica Light"/>
              </a:rPr>
              <a:t>To be a world leader in promoting safety and preventing impaired driving</a:t>
            </a:r>
            <a:endParaRPr lang="en-US" sz="1400" dirty="0">
              <a:latin typeface="Helvetica Light"/>
              <a:cs typeface="Helvetica Light"/>
            </a:endParaRPr>
          </a:p>
        </p:txBody>
      </p:sp>
    </p:spTree>
    <p:extLst>
      <p:ext uri="{BB962C8B-B14F-4D97-AF65-F5344CB8AC3E}">
        <p14:creationId xmlns:p14="http://schemas.microsoft.com/office/powerpoint/2010/main" val="3194049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TextBox 9"/>
          <p:cNvSpPr txBox="1">
            <a:spLocks noChangeArrowheads="1"/>
          </p:cNvSpPr>
          <p:nvPr/>
        </p:nvSpPr>
        <p:spPr bwMode="auto">
          <a:xfrm>
            <a:off x="4320000" y="1332000"/>
            <a:ext cx="3566700" cy="417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Hygienic one-time </a:t>
            </a:r>
            <a:r>
              <a:rPr lang="en-US" sz="1600" dirty="0" smtClean="0">
                <a:latin typeface="Helvetica Light" charset="0"/>
              </a:rPr>
              <a:t>use </a:t>
            </a:r>
            <a:r>
              <a:rPr lang="en-US" sz="1600" dirty="0">
                <a:latin typeface="Helvetica Light" charset="0"/>
              </a:rPr>
              <a:t>drug </a:t>
            </a:r>
            <a:r>
              <a:rPr lang="en-US" sz="1600" dirty="0" smtClean="0">
                <a:latin typeface="Helvetica Light" charset="0"/>
              </a:rPr>
              <a:t>test (saliva, sweat, surfaces)</a:t>
            </a:r>
          </a:p>
          <a:p>
            <a:pPr marL="285750" indent="-285750" eaLnBrk="1" hangingPunct="1">
              <a:spcAft>
                <a:spcPts val="600"/>
              </a:spcAft>
              <a:buClr>
                <a:srgbClr val="FF6600"/>
              </a:buClr>
              <a:buFont typeface="Arial"/>
              <a:buChar char="•"/>
            </a:pPr>
            <a:r>
              <a:rPr lang="en-US" sz="1600" dirty="0" smtClean="0">
                <a:latin typeface="Helvetica Light" charset="0"/>
              </a:rPr>
              <a:t>Reliability greater than 95%</a:t>
            </a:r>
          </a:p>
          <a:p>
            <a:pPr marL="285750" indent="-285750" eaLnBrk="1" hangingPunct="1">
              <a:spcAft>
                <a:spcPts val="600"/>
              </a:spcAft>
              <a:buClr>
                <a:srgbClr val="FF6600"/>
              </a:buClr>
              <a:buFont typeface="Arial"/>
              <a:buChar char="•"/>
            </a:pPr>
            <a:r>
              <a:rPr lang="en-US" sz="1600" dirty="0" smtClean="0">
                <a:latin typeface="Helvetica Light" charset="0"/>
              </a:rPr>
              <a:t>Accurate test results in 3-8 </a:t>
            </a:r>
            <a:r>
              <a:rPr lang="en-US" sz="1600" dirty="0" err="1" smtClean="0">
                <a:latin typeface="Helvetica Light" charset="0"/>
              </a:rPr>
              <a:t>mins</a:t>
            </a:r>
            <a:endParaRPr lang="en-CA"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Test </a:t>
            </a:r>
            <a:r>
              <a:rPr lang="en-CA" sz="1600" dirty="0">
                <a:latin typeface="Helvetica Light" charset="0"/>
              </a:rPr>
              <a:t>for a range of drugs:</a:t>
            </a:r>
          </a:p>
          <a:p>
            <a:pPr marL="680400" indent="-285750" eaLnBrk="1" hangingPunct="1">
              <a:spcAft>
                <a:spcPts val="0"/>
              </a:spcAft>
              <a:buClr>
                <a:srgbClr val="FF6600"/>
              </a:buClr>
              <a:buFont typeface="Lucida Grande"/>
              <a:buChar char="-"/>
            </a:pPr>
            <a:r>
              <a:rPr lang="en-CA" sz="1600" dirty="0">
                <a:latin typeface="Helvetica Light" charset="0"/>
              </a:rPr>
              <a:t>Amphetamines</a:t>
            </a:r>
          </a:p>
          <a:p>
            <a:pPr marL="680400" indent="-285750" eaLnBrk="1" hangingPunct="1">
              <a:spcAft>
                <a:spcPts val="0"/>
              </a:spcAft>
              <a:buClr>
                <a:srgbClr val="FF6600"/>
              </a:buClr>
              <a:buFont typeface="Lucida Grande"/>
              <a:buChar char="-"/>
            </a:pPr>
            <a:r>
              <a:rPr lang="en-CA" sz="1600" dirty="0">
                <a:latin typeface="Helvetica Light" charset="0"/>
              </a:rPr>
              <a:t>Benzodiazepines</a:t>
            </a:r>
          </a:p>
          <a:p>
            <a:pPr marL="680400" indent="-285750" eaLnBrk="1" hangingPunct="1">
              <a:spcAft>
                <a:spcPts val="0"/>
              </a:spcAft>
              <a:buClr>
                <a:srgbClr val="FF6600"/>
              </a:buClr>
              <a:buFont typeface="Lucida Grande"/>
              <a:buChar char="-"/>
            </a:pPr>
            <a:r>
              <a:rPr lang="en-CA" sz="1600" dirty="0">
                <a:latin typeface="Helvetica Light" charset="0"/>
              </a:rPr>
              <a:t>Cannabis</a:t>
            </a:r>
          </a:p>
          <a:p>
            <a:pPr marL="680400" indent="-285750" eaLnBrk="1" hangingPunct="1">
              <a:spcAft>
                <a:spcPts val="0"/>
              </a:spcAft>
              <a:buClr>
                <a:srgbClr val="FF6600"/>
              </a:buClr>
              <a:buFont typeface="Lucida Grande"/>
              <a:buChar char="-"/>
            </a:pPr>
            <a:r>
              <a:rPr lang="en-CA" sz="1600" dirty="0">
                <a:latin typeface="Helvetica Light" charset="0"/>
              </a:rPr>
              <a:t>Cocaine</a:t>
            </a:r>
          </a:p>
          <a:p>
            <a:pPr marL="680400" indent="-285750" eaLnBrk="1" hangingPunct="1">
              <a:spcAft>
                <a:spcPts val="0"/>
              </a:spcAft>
              <a:buClr>
                <a:srgbClr val="FF6600"/>
              </a:buClr>
              <a:buFont typeface="Lucida Grande"/>
              <a:buChar char="-"/>
            </a:pPr>
            <a:r>
              <a:rPr lang="en-CA" sz="1600" dirty="0" smtClean="0">
                <a:latin typeface="Helvetica Light" charset="0"/>
              </a:rPr>
              <a:t>Methamphetamines</a:t>
            </a:r>
            <a:endParaRPr lang="en-CA" sz="1600" dirty="0">
              <a:latin typeface="Helvetica Light" charset="0"/>
            </a:endParaRPr>
          </a:p>
          <a:p>
            <a:pPr marL="680400" indent="-285750" eaLnBrk="1" hangingPunct="1">
              <a:spcAft>
                <a:spcPts val="600"/>
              </a:spcAft>
              <a:buClr>
                <a:srgbClr val="FF6600"/>
              </a:buClr>
              <a:buFont typeface="Lucida Grande"/>
              <a:buChar char="-"/>
            </a:pPr>
            <a:r>
              <a:rPr lang="en-CA" sz="1600" dirty="0">
                <a:latin typeface="Helvetica Light" charset="0"/>
              </a:rPr>
              <a:t>Opiates</a:t>
            </a:r>
          </a:p>
          <a:p>
            <a:pPr marL="342900" indent="-342900" eaLnBrk="1" hangingPunct="1">
              <a:spcAft>
                <a:spcPts val="600"/>
              </a:spcAft>
              <a:buClr>
                <a:srgbClr val="FF6600"/>
              </a:buClr>
              <a:buFont typeface="Arial"/>
              <a:buChar char="•"/>
            </a:pPr>
            <a:r>
              <a:rPr lang="en-CA" sz="1600" dirty="0" smtClean="0">
                <a:latin typeface="Helvetica Light" charset="0"/>
              </a:rPr>
              <a:t>Test of choice for </a:t>
            </a:r>
            <a:r>
              <a:rPr lang="en-CA" sz="1600" dirty="0">
                <a:latin typeface="Helvetica Light" charset="0"/>
              </a:rPr>
              <a:t>police officers, customs officials, border control, rehabilitation </a:t>
            </a:r>
            <a:r>
              <a:rPr lang="en-CA" sz="1600" dirty="0" smtClean="0">
                <a:latin typeface="Helvetica Light" charset="0"/>
              </a:rPr>
              <a:t>clinics, correctional facilities, and EMS personnel</a:t>
            </a:r>
            <a:endParaRPr lang="en-CA" sz="1600" dirty="0">
              <a:latin typeface="Helvetica Light" charset="0"/>
            </a:endParaRPr>
          </a:p>
        </p:txBody>
      </p:sp>
      <p:pic>
        <p:nvPicPr>
          <p:cNvPr id="2" name="Picture 1" descr="DrugWipe_5A_10061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05922" y="2996408"/>
            <a:ext cx="4964112" cy="1266826"/>
          </a:xfrm>
          <a:prstGeom prst="rect">
            <a:avLst/>
          </a:prstGeom>
        </p:spPr>
      </p:pic>
      <p:sp>
        <p:nvSpPr>
          <p:cNvPr id="12" name="TextBox 26"/>
          <p:cNvSpPr txBox="1">
            <a:spLocks noChangeArrowheads="1"/>
          </p:cNvSpPr>
          <p:nvPr/>
        </p:nvSpPr>
        <p:spPr bwMode="auto">
          <a:xfrm>
            <a:off x="2411813" y="280990"/>
            <a:ext cx="2140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Drug Screening </a:t>
            </a:r>
            <a:r>
              <a:rPr lang="en-US" sz="1400" dirty="0" smtClean="0">
                <a:latin typeface="Helvetica Light" charset="0"/>
              </a:rPr>
              <a:t>Solution</a:t>
            </a:r>
            <a:endParaRPr lang="en-US" sz="1400" dirty="0">
              <a:latin typeface="Helvetica Light" charset="0"/>
            </a:endParaRPr>
          </a:p>
        </p:txBody>
      </p:sp>
      <p:cxnSp>
        <p:nvCxnSpPr>
          <p:cNvPr id="13" name="Straight Connector 12"/>
          <p:cNvCxnSpPr/>
          <p:nvPr/>
        </p:nvCxnSpPr>
        <p:spPr>
          <a:xfrm>
            <a:off x="237728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30</a:t>
            </a:fld>
            <a:endParaRPr lang="en-US" sz="1600" b="1" dirty="0">
              <a:solidFill>
                <a:schemeClr val="bg1"/>
              </a:solidFill>
              <a:latin typeface="Helvetica Light"/>
              <a:cs typeface="Helvetica Light"/>
            </a:endParaRPr>
          </a:p>
        </p:txBody>
      </p:sp>
      <p:pic>
        <p:nvPicPr>
          <p:cNvPr id="17"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79389" y="155111"/>
            <a:ext cx="2187924" cy="538630"/>
            <a:chOff x="179388" y="155109"/>
            <a:chExt cx="2187924" cy="538629"/>
          </a:xfrm>
        </p:grpSpPr>
        <p:pic>
          <p:nvPicPr>
            <p:cNvPr id="10" name="Picture 1" descr="Screen Shot 2016-05-16 at 1.33.25 P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9388" y="222250"/>
              <a:ext cx="18446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6"/>
            <p:cNvSpPr txBox="1">
              <a:spLocks noChangeArrowheads="1"/>
            </p:cNvSpPr>
            <p:nvPr/>
          </p:nvSpPr>
          <p:spPr bwMode="auto">
            <a:xfrm>
              <a:off x="1923335" y="155109"/>
              <a:ext cx="443977" cy="5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dirty="0">
                  <a:solidFill>
                    <a:schemeClr val="tx1">
                      <a:lumMod val="75000"/>
                      <a:lumOff val="25000"/>
                    </a:schemeClr>
                  </a:solidFill>
                  <a:latin typeface="Futura Std Heavy"/>
                  <a:cs typeface="Futura Std Heavy"/>
                </a:rPr>
                <a:t>A</a:t>
              </a:r>
              <a:endParaRPr lang="en-US" b="1" dirty="0">
                <a:solidFill>
                  <a:schemeClr val="tx1">
                    <a:lumMod val="75000"/>
                    <a:lumOff val="25000"/>
                  </a:schemeClr>
                </a:solidFill>
                <a:latin typeface="Futura Std Heavy"/>
                <a:cs typeface="Futura Std Heavy"/>
              </a:endParaRPr>
            </a:p>
          </p:txBody>
        </p:sp>
      </p:gr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W_5F_100906.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14058" y="2978917"/>
            <a:ext cx="5089013" cy="1426706"/>
          </a:xfrm>
          <a:prstGeom prst="rect">
            <a:avLst/>
          </a:prstGeom>
        </p:spPr>
      </p:pic>
      <p:sp>
        <p:nvSpPr>
          <p:cNvPr id="37895" name="TextBox 9"/>
          <p:cNvSpPr txBox="1">
            <a:spLocks noChangeArrowheads="1"/>
          </p:cNvSpPr>
          <p:nvPr/>
        </p:nvSpPr>
        <p:spPr bwMode="auto">
          <a:xfrm>
            <a:off x="4320000" y="1332000"/>
            <a:ext cx="3566700" cy="417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Hygienic one-time </a:t>
            </a:r>
            <a:r>
              <a:rPr lang="en-US" sz="1600" dirty="0" smtClean="0">
                <a:latin typeface="Helvetica Light" charset="0"/>
              </a:rPr>
              <a:t>use surface drug test </a:t>
            </a:r>
          </a:p>
          <a:p>
            <a:pPr marL="285750" indent="-285750" eaLnBrk="1" hangingPunct="1">
              <a:spcAft>
                <a:spcPts val="600"/>
              </a:spcAft>
              <a:buClr>
                <a:srgbClr val="FF6600"/>
              </a:buClr>
              <a:buFont typeface="Arial"/>
              <a:buChar char="•"/>
            </a:pPr>
            <a:r>
              <a:rPr lang="en-US" sz="1600" dirty="0" smtClean="0">
                <a:latin typeface="Helvetica Light" charset="0"/>
              </a:rPr>
              <a:t>Reliability greater than 95%</a:t>
            </a:r>
          </a:p>
          <a:p>
            <a:pPr marL="285750" indent="-285750" eaLnBrk="1" hangingPunct="1">
              <a:spcAft>
                <a:spcPts val="600"/>
              </a:spcAft>
              <a:buClr>
                <a:srgbClr val="FF6600"/>
              </a:buClr>
              <a:buFont typeface="Arial"/>
              <a:buChar char="•"/>
            </a:pPr>
            <a:r>
              <a:rPr lang="en-US" sz="1600" dirty="0" smtClean="0">
                <a:latin typeface="Helvetica Light" charset="0"/>
              </a:rPr>
              <a:t>Accurate test results in 3-8 </a:t>
            </a:r>
            <a:r>
              <a:rPr lang="en-US" sz="1600" dirty="0" err="1" smtClean="0">
                <a:latin typeface="Helvetica Light" charset="0"/>
              </a:rPr>
              <a:t>mins</a:t>
            </a:r>
            <a:endParaRPr lang="en-CA"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Test </a:t>
            </a:r>
            <a:r>
              <a:rPr lang="en-CA" sz="1600" dirty="0">
                <a:latin typeface="Helvetica Light" charset="0"/>
              </a:rPr>
              <a:t>for a range of drugs:</a:t>
            </a:r>
          </a:p>
          <a:p>
            <a:pPr marL="680400" indent="-285750" eaLnBrk="1" hangingPunct="1">
              <a:spcAft>
                <a:spcPts val="0"/>
              </a:spcAft>
              <a:buClr>
                <a:srgbClr val="FF6600"/>
              </a:buClr>
              <a:buFont typeface="Lucida Grande"/>
              <a:buChar char="-"/>
            </a:pPr>
            <a:r>
              <a:rPr lang="en-CA" sz="1600" dirty="0">
                <a:latin typeface="Helvetica Light" charset="0"/>
              </a:rPr>
              <a:t>Amphetamines</a:t>
            </a:r>
          </a:p>
          <a:p>
            <a:pPr marL="680400" indent="-285750" eaLnBrk="1" hangingPunct="1">
              <a:spcAft>
                <a:spcPts val="0"/>
              </a:spcAft>
              <a:buClr>
                <a:srgbClr val="FF6600"/>
              </a:buClr>
              <a:buFont typeface="Lucida Grande"/>
              <a:buChar char="-"/>
            </a:pPr>
            <a:r>
              <a:rPr lang="en-CA" sz="1600" dirty="0">
                <a:latin typeface="Helvetica Light" charset="0"/>
              </a:rPr>
              <a:t>Benzodiazepines</a:t>
            </a:r>
          </a:p>
          <a:p>
            <a:pPr marL="680400" indent="-285750" eaLnBrk="1" hangingPunct="1">
              <a:spcAft>
                <a:spcPts val="0"/>
              </a:spcAft>
              <a:buClr>
                <a:srgbClr val="FF6600"/>
              </a:buClr>
              <a:buFont typeface="Lucida Grande"/>
              <a:buChar char="-"/>
            </a:pPr>
            <a:r>
              <a:rPr lang="en-CA" sz="1600" dirty="0">
                <a:latin typeface="Helvetica Light" charset="0"/>
              </a:rPr>
              <a:t>Cannabis</a:t>
            </a:r>
          </a:p>
          <a:p>
            <a:pPr marL="680400" indent="-285750" eaLnBrk="1" hangingPunct="1">
              <a:spcAft>
                <a:spcPts val="0"/>
              </a:spcAft>
              <a:buClr>
                <a:srgbClr val="FF6600"/>
              </a:buClr>
              <a:buFont typeface="Lucida Grande"/>
              <a:buChar char="-"/>
            </a:pPr>
            <a:r>
              <a:rPr lang="en-CA" sz="1600" dirty="0">
                <a:latin typeface="Helvetica Light" charset="0"/>
              </a:rPr>
              <a:t>Cocaine</a:t>
            </a:r>
          </a:p>
          <a:p>
            <a:pPr marL="680400" indent="-285750" eaLnBrk="1" hangingPunct="1">
              <a:spcAft>
                <a:spcPts val="0"/>
              </a:spcAft>
              <a:buClr>
                <a:srgbClr val="FF6600"/>
              </a:buClr>
              <a:buFont typeface="Lucida Grande"/>
              <a:buChar char="-"/>
            </a:pPr>
            <a:r>
              <a:rPr lang="en-CA" sz="1600" dirty="0" smtClean="0">
                <a:latin typeface="Helvetica Light" charset="0"/>
              </a:rPr>
              <a:t>Methamphetamines</a:t>
            </a:r>
            <a:endParaRPr lang="en-CA" sz="1600" dirty="0">
              <a:latin typeface="Helvetica Light" charset="0"/>
            </a:endParaRPr>
          </a:p>
          <a:p>
            <a:pPr marL="680400" indent="-285750" eaLnBrk="1" hangingPunct="1">
              <a:spcAft>
                <a:spcPts val="600"/>
              </a:spcAft>
              <a:buClr>
                <a:srgbClr val="FF6600"/>
              </a:buClr>
              <a:buFont typeface="Lucida Grande"/>
              <a:buChar char="-"/>
            </a:pPr>
            <a:r>
              <a:rPr lang="en-CA" sz="1600" dirty="0">
                <a:latin typeface="Helvetica Light" charset="0"/>
              </a:rPr>
              <a:t>Opiates</a:t>
            </a:r>
          </a:p>
          <a:p>
            <a:pPr marL="342900" indent="-342900" eaLnBrk="1" hangingPunct="1">
              <a:spcAft>
                <a:spcPts val="600"/>
              </a:spcAft>
              <a:buClr>
                <a:srgbClr val="FF6600"/>
              </a:buClr>
              <a:buFont typeface="Arial"/>
              <a:buChar char="•"/>
            </a:pPr>
            <a:r>
              <a:rPr lang="en-CA" sz="1600" dirty="0" smtClean="0">
                <a:latin typeface="Helvetica Light" charset="0"/>
              </a:rPr>
              <a:t>Test of choice for </a:t>
            </a:r>
            <a:r>
              <a:rPr lang="en-CA" sz="1600" dirty="0">
                <a:latin typeface="Helvetica Light" charset="0"/>
              </a:rPr>
              <a:t>police officers, customs officials, border control, rehabilitation </a:t>
            </a:r>
            <a:r>
              <a:rPr lang="en-CA" sz="1600" dirty="0" smtClean="0">
                <a:latin typeface="Helvetica Light" charset="0"/>
              </a:rPr>
              <a:t>clinics, correctional facilities, and EMS personnel</a:t>
            </a:r>
            <a:endParaRPr lang="en-CA" sz="1600" dirty="0">
              <a:latin typeface="Helvetica Light" charset="0"/>
            </a:endParaRPr>
          </a:p>
        </p:txBody>
      </p:sp>
      <p:sp>
        <p:nvSpPr>
          <p:cNvPr id="12" name="TextBox 26"/>
          <p:cNvSpPr txBox="1">
            <a:spLocks noChangeArrowheads="1"/>
          </p:cNvSpPr>
          <p:nvPr/>
        </p:nvSpPr>
        <p:spPr bwMode="auto">
          <a:xfrm>
            <a:off x="2411813" y="280990"/>
            <a:ext cx="2140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Drug Screening </a:t>
            </a:r>
            <a:r>
              <a:rPr lang="en-US" sz="1400" dirty="0" smtClean="0">
                <a:latin typeface="Helvetica Light" charset="0"/>
              </a:rPr>
              <a:t>Solution</a:t>
            </a:r>
            <a:endParaRPr lang="en-US" sz="1400" dirty="0">
              <a:latin typeface="Helvetica Light" charset="0"/>
            </a:endParaRPr>
          </a:p>
        </p:txBody>
      </p:sp>
      <p:cxnSp>
        <p:nvCxnSpPr>
          <p:cNvPr id="13" name="Straight Connector 12"/>
          <p:cNvCxnSpPr/>
          <p:nvPr/>
        </p:nvCxnSpPr>
        <p:spPr>
          <a:xfrm>
            <a:off x="237728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79392" y="155111"/>
            <a:ext cx="2147949" cy="538630"/>
            <a:chOff x="179388" y="155109"/>
            <a:chExt cx="2147949" cy="538629"/>
          </a:xfrm>
        </p:grpSpPr>
        <p:pic>
          <p:nvPicPr>
            <p:cNvPr id="37893" name="Picture 1" descr="Screen Shot 2016-05-16 at 1.33.25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388" y="222250"/>
              <a:ext cx="18446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6"/>
            <p:cNvSpPr txBox="1">
              <a:spLocks noChangeArrowheads="1"/>
            </p:cNvSpPr>
            <p:nvPr/>
          </p:nvSpPr>
          <p:spPr bwMode="auto">
            <a:xfrm>
              <a:off x="1923335" y="155109"/>
              <a:ext cx="404002" cy="5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dirty="0" smtClean="0">
                  <a:solidFill>
                    <a:schemeClr val="tx1">
                      <a:lumMod val="75000"/>
                      <a:lumOff val="25000"/>
                    </a:schemeClr>
                  </a:solidFill>
                  <a:latin typeface="Futura Std Heavy"/>
                  <a:cs typeface="Futura Std Heavy"/>
                </a:rPr>
                <a:t>F</a:t>
              </a:r>
              <a:endParaRPr lang="en-US" b="1" dirty="0">
                <a:solidFill>
                  <a:schemeClr val="tx1">
                    <a:lumMod val="75000"/>
                    <a:lumOff val="25000"/>
                  </a:schemeClr>
                </a:solidFill>
                <a:latin typeface="Futura Std Heavy"/>
                <a:cs typeface="Futura Std Heavy"/>
              </a:endParaRPr>
            </a:p>
          </p:txBody>
        </p:sp>
      </p:grpSp>
      <p:sp>
        <p:nvSpPr>
          <p:cNvPr id="16"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31</a:t>
            </a:fld>
            <a:endParaRPr lang="en-US" sz="1600" b="1" dirty="0">
              <a:solidFill>
                <a:schemeClr val="bg1"/>
              </a:solidFill>
              <a:latin typeface="Helvetica Light"/>
              <a:cs typeface="Helvetica Light"/>
            </a:endParaRPr>
          </a:p>
        </p:txBody>
      </p:sp>
      <p:pic>
        <p:nvPicPr>
          <p:cNvPr id="17"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8904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TextBox 9"/>
          <p:cNvSpPr txBox="1">
            <a:spLocks noChangeArrowheads="1"/>
          </p:cNvSpPr>
          <p:nvPr/>
        </p:nvSpPr>
        <p:spPr bwMode="auto">
          <a:xfrm>
            <a:off x="4320000" y="1332000"/>
            <a:ext cx="356670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User-friendly interpretation of DrugWipe</a:t>
            </a:r>
            <a:r>
              <a:rPr lang="en-US" sz="1600" dirty="0" smtClean="0">
                <a:latin typeface="Helvetica Light" charset="0"/>
              </a:rPr>
              <a:t>® saliva </a:t>
            </a:r>
            <a:r>
              <a:rPr lang="en-US" sz="1600" dirty="0">
                <a:latin typeface="Helvetica Light" charset="0"/>
              </a:rPr>
              <a:t>tests</a:t>
            </a:r>
          </a:p>
          <a:p>
            <a:pPr marL="285750" indent="-285750" eaLnBrk="1" hangingPunct="1">
              <a:spcAft>
                <a:spcPts val="600"/>
              </a:spcAft>
              <a:buClr>
                <a:srgbClr val="FF6600"/>
              </a:buClr>
              <a:buFont typeface="Arial"/>
              <a:buChar char="•"/>
            </a:pPr>
            <a:r>
              <a:rPr lang="en-US" sz="1600" dirty="0" smtClean="0">
                <a:latin typeface="Helvetica Light" charset="0"/>
              </a:rPr>
              <a:t>Mobile opto</a:t>
            </a:r>
            <a:r>
              <a:rPr lang="en-US" sz="1600" dirty="0">
                <a:latin typeface="Helvetica Light" charset="0"/>
              </a:rPr>
              <a:t>-electronical photometer for analysis and </a:t>
            </a:r>
            <a:r>
              <a:rPr lang="en-US" sz="1600" dirty="0" smtClean="0">
                <a:latin typeface="Helvetica Light" charset="0"/>
              </a:rPr>
              <a:t>documentation</a:t>
            </a:r>
          </a:p>
          <a:p>
            <a:pPr marL="285750" indent="-285750" eaLnBrk="1" hangingPunct="1">
              <a:spcAft>
                <a:spcPts val="600"/>
              </a:spcAft>
              <a:buClr>
                <a:srgbClr val="FF6600"/>
              </a:buClr>
              <a:buFont typeface="Arial"/>
              <a:buChar char="•"/>
            </a:pPr>
            <a:r>
              <a:rPr lang="en-US" sz="1600" dirty="0" smtClean="0">
                <a:latin typeface="Helvetica Light" charset="0"/>
              </a:rPr>
              <a:t>Objective, documented and reliable – shows a clear YES or NO result</a:t>
            </a:r>
            <a:endParaRPr lang="en-US" sz="1600" dirty="0">
              <a:latin typeface="Helvetica Light" charset="0"/>
            </a:endParaRPr>
          </a:p>
          <a:p>
            <a:pPr marL="285750" indent="-285750" eaLnBrk="1" hangingPunct="1">
              <a:spcAft>
                <a:spcPts val="600"/>
              </a:spcAft>
              <a:buClr>
                <a:srgbClr val="FF6600"/>
              </a:buClr>
              <a:buFont typeface="Arial"/>
              <a:buChar char="•"/>
            </a:pPr>
            <a:r>
              <a:rPr lang="en-US" sz="1600" dirty="0">
                <a:latin typeface="Helvetica Light" charset="0"/>
              </a:rPr>
              <a:t>Easy to use touch screen with high </a:t>
            </a:r>
            <a:r>
              <a:rPr lang="en-US" sz="1600" dirty="0" smtClean="0">
                <a:latin typeface="Helvetica Light" charset="0"/>
              </a:rPr>
              <a:t>brightness</a:t>
            </a:r>
          </a:p>
          <a:p>
            <a:pPr marL="285750" indent="-285750" eaLnBrk="1" hangingPunct="1">
              <a:spcAft>
                <a:spcPts val="600"/>
              </a:spcAft>
              <a:buClr>
                <a:srgbClr val="FF6600"/>
              </a:buClr>
              <a:buFont typeface="Arial"/>
              <a:buChar char="•"/>
            </a:pPr>
            <a:r>
              <a:rPr lang="en-US" sz="1600" dirty="0" smtClean="0">
                <a:latin typeface="Helvetica Light" charset="0"/>
              </a:rPr>
              <a:t>Compatible with Bluetooth printer for printed results on the spot  </a:t>
            </a:r>
          </a:p>
          <a:p>
            <a:pPr marL="285750" indent="-285750" eaLnBrk="1" hangingPunct="1">
              <a:spcAft>
                <a:spcPts val="600"/>
              </a:spcAft>
              <a:buClr>
                <a:srgbClr val="FF6600"/>
              </a:buClr>
              <a:buFont typeface="Arial"/>
              <a:buChar char="•"/>
            </a:pPr>
            <a:r>
              <a:rPr lang="en-CA" sz="1600" dirty="0" smtClean="0">
                <a:latin typeface="Helvetica Light" charset="0"/>
              </a:rPr>
              <a:t>Ideal for use at roadside control, </a:t>
            </a:r>
            <a:r>
              <a:rPr lang="en-CA" sz="1600" dirty="0">
                <a:latin typeface="Helvetica Light" charset="0"/>
              </a:rPr>
              <a:t>border </a:t>
            </a:r>
            <a:r>
              <a:rPr lang="en-CA" sz="1600" dirty="0" smtClean="0">
                <a:latin typeface="Helvetica Light" charset="0"/>
              </a:rPr>
              <a:t>checkpoints, police departments, rehabilitation clinics, and correctional facilities</a:t>
            </a:r>
            <a:endParaRPr lang="en-CA" sz="1600" dirty="0">
              <a:latin typeface="Helvetica Light" charset="0"/>
            </a:endParaRPr>
          </a:p>
        </p:txBody>
      </p:sp>
      <p:sp>
        <p:nvSpPr>
          <p:cNvPr id="12" name="TextBox 26"/>
          <p:cNvSpPr txBox="1">
            <a:spLocks noChangeArrowheads="1"/>
          </p:cNvSpPr>
          <p:nvPr/>
        </p:nvSpPr>
        <p:spPr bwMode="auto">
          <a:xfrm>
            <a:off x="2228370" y="280990"/>
            <a:ext cx="2140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Drug Screening </a:t>
            </a:r>
            <a:r>
              <a:rPr lang="en-US" sz="1400" dirty="0" smtClean="0">
                <a:latin typeface="Helvetica Light" charset="0"/>
              </a:rPr>
              <a:t>Solution</a:t>
            </a:r>
            <a:endParaRPr lang="en-US" sz="1400" dirty="0">
              <a:latin typeface="Helvetica Light" charset="0"/>
            </a:endParaRPr>
          </a:p>
        </p:txBody>
      </p:sp>
      <p:cxnSp>
        <p:nvCxnSpPr>
          <p:cNvPr id="13" name="Straight Connector 12"/>
          <p:cNvCxnSpPr/>
          <p:nvPr/>
        </p:nvCxnSpPr>
        <p:spPr>
          <a:xfrm>
            <a:off x="2193842"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descr="Unknown.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6535" y="1921394"/>
            <a:ext cx="3993469" cy="2783866"/>
          </a:xfrm>
          <a:prstGeom prst="rect">
            <a:avLst/>
          </a:prstGeom>
        </p:spPr>
      </p:pic>
      <p:sp>
        <p:nvSpPr>
          <p:cNvPr id="20" name="TextBox 10"/>
          <p:cNvSpPr txBox="1">
            <a:spLocks noChangeAspect="1" noChangeArrowheads="1"/>
          </p:cNvSpPr>
          <p:nvPr/>
        </p:nvSpPr>
        <p:spPr bwMode="auto">
          <a:xfrm>
            <a:off x="8630363" y="6459813"/>
            <a:ext cx="377026"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32</a:t>
            </a:fld>
            <a:endParaRPr lang="en-US" sz="1600" b="1" dirty="0">
              <a:solidFill>
                <a:schemeClr val="bg1"/>
              </a:solidFill>
              <a:latin typeface="Helvetica Light"/>
              <a:cs typeface="Helvetica Light"/>
            </a:endParaRPr>
          </a:p>
        </p:txBody>
      </p:sp>
      <p:pic>
        <p:nvPicPr>
          <p:cNvPr id="21"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151170" y="156407"/>
            <a:ext cx="1997003" cy="523220"/>
            <a:chOff x="137055" y="156407"/>
            <a:chExt cx="2691140" cy="523220"/>
          </a:xfrm>
        </p:grpSpPr>
        <p:sp>
          <p:nvSpPr>
            <p:cNvPr id="3" name="TextBox 2"/>
            <p:cNvSpPr txBox="1"/>
            <p:nvPr/>
          </p:nvSpPr>
          <p:spPr>
            <a:xfrm>
              <a:off x="137055" y="156407"/>
              <a:ext cx="2671056" cy="523220"/>
            </a:xfrm>
            <a:prstGeom prst="rect">
              <a:avLst/>
            </a:prstGeom>
            <a:noFill/>
          </p:spPr>
          <p:txBody>
            <a:bodyPr wrap="square" rtlCol="0">
              <a:spAutoFit/>
            </a:bodyPr>
            <a:lstStyle/>
            <a:p>
              <a:r>
                <a:rPr lang="en-US" sz="2800" spc="100" dirty="0" smtClean="0">
                  <a:solidFill>
                    <a:srgbClr val="4C4C4C"/>
                  </a:solidFill>
                  <a:latin typeface="Futura Std Heavy"/>
                  <a:cs typeface="Futura Std Heavy"/>
                </a:rPr>
                <a:t>Dr</a:t>
              </a:r>
              <a:r>
                <a:rPr lang="en-US" sz="2800" spc="140" dirty="0" smtClean="0">
                  <a:solidFill>
                    <a:srgbClr val="4C4C4C"/>
                  </a:solidFill>
                  <a:latin typeface="Futura Std Heavy"/>
                  <a:cs typeface="Futura Std Heavy"/>
                </a:rPr>
                <a:t>ugRead</a:t>
              </a:r>
              <a:endParaRPr lang="en-US" sz="2800" spc="140" baseline="30000" dirty="0">
                <a:solidFill>
                  <a:srgbClr val="4C4C4C"/>
                </a:solidFill>
                <a:latin typeface="Futura Std Heavy"/>
                <a:cs typeface="Futura Std Heavy"/>
              </a:endParaRPr>
            </a:p>
          </p:txBody>
        </p:sp>
        <p:sp>
          <p:nvSpPr>
            <p:cNvPr id="4" name="Rectangle 3"/>
            <p:cNvSpPr/>
            <p:nvPr/>
          </p:nvSpPr>
          <p:spPr>
            <a:xfrm>
              <a:off x="2381712" y="228534"/>
              <a:ext cx="446483" cy="276999"/>
            </a:xfrm>
            <a:prstGeom prst="rect">
              <a:avLst/>
            </a:prstGeom>
          </p:spPr>
          <p:txBody>
            <a:bodyPr wrap="none">
              <a:spAutoFit/>
            </a:bodyPr>
            <a:lstStyle/>
            <a:p>
              <a:r>
                <a:rPr lang="en-US" baseline="30000" dirty="0">
                  <a:solidFill>
                    <a:srgbClr val="404040"/>
                  </a:solidFill>
                  <a:latin typeface="Futura"/>
                  <a:cs typeface="Futura"/>
                </a:rPr>
                <a:t>®</a:t>
              </a:r>
              <a:endParaRPr lang="en-US" sz="3200" baseline="30000" dirty="0">
                <a:solidFill>
                  <a:srgbClr val="404040"/>
                </a:solidFill>
                <a:latin typeface="Futura"/>
                <a:cs typeface="Futura"/>
              </a:endParaRPr>
            </a:p>
          </p:txBody>
        </p:sp>
      </p:grpSp>
    </p:spTree>
    <p:extLst>
      <p:ext uri="{BB962C8B-B14F-4D97-AF65-F5344CB8AC3E}">
        <p14:creationId xmlns:p14="http://schemas.microsoft.com/office/powerpoint/2010/main" val="20938788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vel_primer_grayscale.ep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itle 1"/>
          <p:cNvSpPr txBox="1">
            <a:spLocks/>
          </p:cNvSpPr>
          <p:nvPr/>
        </p:nvSpPr>
        <p:spPr>
          <a:xfrm>
            <a:off x="0" y="4652965"/>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rPr>
              <a:t>Criminal Justice</a:t>
            </a:r>
          </a:p>
        </p:txBody>
      </p:sp>
    </p:spTree>
    <p:extLst>
      <p:ext uri="{BB962C8B-B14F-4D97-AF65-F5344CB8AC3E}">
        <p14:creationId xmlns:p14="http://schemas.microsoft.com/office/powerpoint/2010/main" val="36137630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dirty="0">
                <a:latin typeface="Helvetica Light" charset="0"/>
              </a:rPr>
              <a:t>Remote Alcohol Monitoring</a:t>
            </a:r>
          </a:p>
        </p:txBody>
      </p:sp>
      <p:pic>
        <p:nvPicPr>
          <p:cNvPr id="31746" name="Picture 7" descr="Screen Shot 2016-05-16 at 1.00.39 PM.png"/>
          <p:cNvPicPr>
            <a:picLocks noChangeAspect="1"/>
          </p:cNvPicPr>
          <p:nvPr/>
        </p:nvPicPr>
        <p:blipFill rotWithShape="1">
          <a:blip r:embed="rId2" cstate="print">
            <a:extLst>
              <a:ext uri="{28A0092B-C50C-407E-A947-70E740481C1C}">
                <a14:useLocalDpi xmlns:a14="http://schemas.microsoft.com/office/drawing/2010/main"/>
              </a:ext>
            </a:extLst>
          </a:blip>
          <a:srcRect l="-31557" r="-26904"/>
          <a:stretch/>
        </p:blipFill>
        <p:spPr bwMode="auto">
          <a:xfrm>
            <a:off x="0" y="2447928"/>
            <a:ext cx="38941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Picture 4" descr="reliant.png"/>
          <p:cNvSpPr>
            <a:spLocks noChangeAspect="1"/>
          </p:cNvSpPr>
          <p:nvPr/>
        </p:nvSpPr>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 name="Picture 1" descr="PHO-ENG-RELIANT_EMU-IU-02.psd"/>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94138" y="0"/>
            <a:ext cx="5249862"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26"/>
          <p:cNvSpPr txBox="1">
            <a:spLocks noChangeArrowheads="1"/>
          </p:cNvSpPr>
          <p:nvPr/>
        </p:nvSpPr>
        <p:spPr bwMode="auto">
          <a:xfrm>
            <a:off x="2822575" y="280990"/>
            <a:ext cx="23498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Remote Alcohol Monitoring</a:t>
            </a:r>
          </a:p>
        </p:txBody>
      </p:sp>
      <p:cxnSp>
        <p:nvCxnSpPr>
          <p:cNvPr id="31" name="Straight Connector 30"/>
          <p:cNvCxnSpPr/>
          <p:nvPr/>
        </p:nvCxnSpPr>
        <p:spPr>
          <a:xfrm>
            <a:off x="27368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2773" name="Picture 10" descr="Screen Shot 2016-05-16 at 1.06.56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1617" y="246065"/>
            <a:ext cx="24034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11"/>
          <p:cNvSpPr txBox="1">
            <a:spLocks noChangeArrowheads="1"/>
          </p:cNvSpPr>
          <p:nvPr/>
        </p:nvSpPr>
        <p:spPr bwMode="auto">
          <a:xfrm>
            <a:off x="4320000" y="1332000"/>
            <a:ext cx="356670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smtClean="0">
                <a:latin typeface="Helvetica Light" charset="0"/>
              </a:rPr>
              <a:t>Confirm </a:t>
            </a:r>
            <a:r>
              <a:rPr lang="en-US" sz="1600" dirty="0">
                <a:latin typeface="Helvetica Light" charset="0"/>
              </a:rPr>
              <a:t>adherence to alcohol-free or zero tolerance </a:t>
            </a:r>
            <a:r>
              <a:rPr lang="en-US" sz="1600" dirty="0" smtClean="0">
                <a:latin typeface="Helvetica Light" charset="0"/>
              </a:rPr>
              <a:t>policies in </a:t>
            </a:r>
            <a:r>
              <a:rPr lang="en-US" sz="1600" dirty="0">
                <a:latin typeface="Helvetica Light" charset="0"/>
              </a:rPr>
              <a:t>community supervision, </a:t>
            </a:r>
            <a:r>
              <a:rPr lang="en-US" sz="1600" dirty="0" smtClean="0">
                <a:latin typeface="Helvetica Light" charset="0"/>
              </a:rPr>
              <a:t>home confinement </a:t>
            </a:r>
            <a:r>
              <a:rPr lang="en-US" sz="1600" dirty="0">
                <a:latin typeface="Helvetica Light" charset="0"/>
              </a:rPr>
              <a:t>or 24/7 applications</a:t>
            </a:r>
          </a:p>
          <a:p>
            <a:pPr marL="285750" indent="-285750" eaLnBrk="1" hangingPunct="1">
              <a:spcAft>
                <a:spcPts val="600"/>
              </a:spcAft>
              <a:buClr>
                <a:srgbClr val="FF6600"/>
              </a:buClr>
              <a:buFont typeface="Arial"/>
              <a:buChar char="•"/>
            </a:pPr>
            <a:r>
              <a:rPr lang="en-US" sz="1600" dirty="0" smtClean="0">
                <a:latin typeface="Helvetica Light" charset="0"/>
              </a:rPr>
              <a:t>Used </a:t>
            </a:r>
            <a:r>
              <a:rPr lang="en-US" sz="1600" dirty="0">
                <a:latin typeface="Helvetica Light" charset="0"/>
              </a:rPr>
              <a:t>in electronic </a:t>
            </a:r>
            <a:r>
              <a:rPr lang="en-US" sz="1600" dirty="0" smtClean="0">
                <a:latin typeface="Helvetica Light" charset="0"/>
              </a:rPr>
              <a:t>monitoring programs </a:t>
            </a:r>
            <a:r>
              <a:rPr lang="en-US" sz="1600" dirty="0">
                <a:latin typeface="Helvetica Light" charset="0"/>
              </a:rPr>
              <a:t>for subjects on pretrial, parole</a:t>
            </a:r>
            <a:r>
              <a:rPr lang="en-US" sz="1600" dirty="0" smtClean="0">
                <a:latin typeface="Helvetica Light" charset="0"/>
              </a:rPr>
              <a:t>, probation </a:t>
            </a:r>
            <a:r>
              <a:rPr lang="en-US" sz="1600" dirty="0">
                <a:latin typeface="Helvetica Light" charset="0"/>
              </a:rPr>
              <a:t>or court order</a:t>
            </a:r>
          </a:p>
          <a:p>
            <a:pPr marL="285750" indent="-285750" eaLnBrk="1" hangingPunct="1">
              <a:spcAft>
                <a:spcPts val="600"/>
              </a:spcAft>
              <a:buClr>
                <a:srgbClr val="FF6600"/>
              </a:buClr>
              <a:buFont typeface="Arial"/>
              <a:buChar char="•"/>
            </a:pPr>
            <a:r>
              <a:rPr lang="en-US" sz="1600" dirty="0" smtClean="0">
                <a:latin typeface="Helvetica Light" charset="0"/>
              </a:rPr>
              <a:t>Biometric </a:t>
            </a:r>
            <a:r>
              <a:rPr lang="en-US" sz="1600" dirty="0">
                <a:latin typeface="Helvetica Light" charset="0"/>
              </a:rPr>
              <a:t>ID </a:t>
            </a:r>
            <a:r>
              <a:rPr lang="en-US" sz="1600" dirty="0" smtClean="0">
                <a:latin typeface="Helvetica Light" charset="0"/>
              </a:rPr>
              <a:t>confirmation (facial</a:t>
            </a:r>
            <a:r>
              <a:rPr lang="en-US" sz="1600" dirty="0">
                <a:latin typeface="Helvetica Light" charset="0"/>
              </a:rPr>
              <a:t>, ECG, </a:t>
            </a:r>
            <a:r>
              <a:rPr lang="en-US" sz="1600" dirty="0" smtClean="0">
                <a:latin typeface="Helvetica Light" charset="0"/>
              </a:rPr>
              <a:t>fingerprint)</a:t>
            </a:r>
          </a:p>
          <a:p>
            <a:pPr marL="285750" indent="-285750" eaLnBrk="1" hangingPunct="1">
              <a:spcAft>
                <a:spcPts val="600"/>
              </a:spcAft>
              <a:buClr>
                <a:srgbClr val="FF6600"/>
              </a:buClr>
              <a:buFont typeface="Arial"/>
              <a:buChar char="•"/>
            </a:pPr>
            <a:r>
              <a:rPr lang="en-US" sz="1600" dirty="0" smtClean="0">
                <a:latin typeface="Helvetica Light" charset="0"/>
              </a:rPr>
              <a:t>Location-based </a:t>
            </a:r>
            <a:r>
              <a:rPr lang="en-US" sz="1600" dirty="0">
                <a:latin typeface="Helvetica Light" charset="0"/>
              </a:rPr>
              <a:t>breath alcohol </a:t>
            </a:r>
            <a:r>
              <a:rPr lang="en-US" sz="1600" dirty="0" smtClean="0">
                <a:latin typeface="Helvetica Light" charset="0"/>
              </a:rPr>
              <a:t>measurements</a:t>
            </a:r>
          </a:p>
          <a:p>
            <a:pPr marL="285750" indent="-285750" eaLnBrk="1" hangingPunct="1">
              <a:spcAft>
                <a:spcPts val="600"/>
              </a:spcAft>
              <a:buClr>
                <a:srgbClr val="FF6600"/>
              </a:buClr>
              <a:buFont typeface="Arial"/>
              <a:buChar char="•"/>
            </a:pPr>
            <a:r>
              <a:rPr lang="en-US" sz="1600" dirty="0" smtClean="0">
                <a:latin typeface="Helvetica Light" charset="0"/>
              </a:rPr>
              <a:t>GPS </a:t>
            </a:r>
            <a:r>
              <a:rPr lang="en-US" sz="1600" dirty="0">
                <a:latin typeface="Helvetica Light" charset="0"/>
              </a:rPr>
              <a:t>coordinates with data and time stamp </a:t>
            </a:r>
            <a:r>
              <a:rPr lang="en-US" sz="1600" dirty="0" smtClean="0">
                <a:latin typeface="Helvetica Light" charset="0"/>
              </a:rPr>
              <a:t>tracks offender </a:t>
            </a:r>
            <a:r>
              <a:rPr lang="en-US" sz="1600" dirty="0">
                <a:latin typeface="Helvetica Light" charset="0"/>
              </a:rPr>
              <a:t>progress</a:t>
            </a:r>
            <a:endParaRPr lang="en-US" sz="1600" dirty="0" smtClean="0">
              <a:latin typeface="Helvetica Light" charset="0"/>
            </a:endParaRPr>
          </a:p>
          <a:p>
            <a:pPr marL="285750" indent="-285750" eaLnBrk="1" hangingPunct="1">
              <a:spcAft>
                <a:spcPts val="600"/>
              </a:spcAft>
              <a:buClr>
                <a:srgbClr val="FF6600"/>
              </a:buClr>
              <a:buFont typeface="Arial"/>
              <a:buChar char="•"/>
            </a:pPr>
            <a:r>
              <a:rPr lang="en-US" sz="1600" dirty="0" smtClean="0">
                <a:latin typeface="Helvetica Light" charset="0"/>
              </a:rPr>
              <a:t>Real-time reporting through </a:t>
            </a:r>
            <a:r>
              <a:rPr lang="en-US" sz="1600" dirty="0">
                <a:latin typeface="Helvetica Light" charset="0"/>
              </a:rPr>
              <a:t>GSM, Wi-Fi or </a:t>
            </a:r>
            <a:r>
              <a:rPr lang="en-US" sz="1600" dirty="0" smtClean="0">
                <a:latin typeface="Helvetica Light" charset="0"/>
              </a:rPr>
              <a:t>LAN</a:t>
            </a:r>
            <a:endParaRPr lang="en-US" sz="1600" dirty="0">
              <a:latin typeface="Helvetica Light" charset="0"/>
            </a:endParaRPr>
          </a:p>
        </p:txBody>
      </p:sp>
      <p:pic>
        <p:nvPicPr>
          <p:cNvPr id="32777" name="Picture 9" descr="RMU-image-01.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0815" y="1763891"/>
            <a:ext cx="3981327" cy="316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spect="1" noChangeArrowheads="1"/>
          </p:cNvSpPr>
          <p:nvPr/>
        </p:nvSpPr>
        <p:spPr bwMode="auto">
          <a:xfrm>
            <a:off x="8630363" y="6459813"/>
            <a:ext cx="377026"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35</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902-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59462">
            <a:off x="265499" y="2675721"/>
            <a:ext cx="4903829" cy="2512226"/>
          </a:xfrm>
          <a:prstGeom prst="rect">
            <a:avLst/>
          </a:prstGeom>
        </p:spPr>
      </p:pic>
      <p:sp>
        <p:nvSpPr>
          <p:cNvPr id="33795" name="TextBox 26"/>
          <p:cNvSpPr txBox="1">
            <a:spLocks noChangeArrowheads="1"/>
          </p:cNvSpPr>
          <p:nvPr/>
        </p:nvSpPr>
        <p:spPr bwMode="auto">
          <a:xfrm>
            <a:off x="2822575" y="280990"/>
            <a:ext cx="23498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Remote Alcohol Monitoring</a:t>
            </a:r>
          </a:p>
        </p:txBody>
      </p:sp>
      <p:cxnSp>
        <p:nvCxnSpPr>
          <p:cNvPr id="31" name="Straight Connector 30"/>
          <p:cNvCxnSpPr/>
          <p:nvPr/>
        </p:nvCxnSpPr>
        <p:spPr>
          <a:xfrm>
            <a:off x="27368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3797" name="Picture 9" descr="Screen Shot 2016-05-16 at 1.07.0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2567" y="255588"/>
            <a:ext cx="2422525" cy="37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10"/>
          <p:cNvSpPr txBox="1">
            <a:spLocks noChangeArrowheads="1"/>
          </p:cNvSpPr>
          <p:nvPr/>
        </p:nvSpPr>
        <p:spPr bwMode="auto">
          <a:xfrm>
            <a:off x="4320000" y="1332000"/>
            <a:ext cx="356670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Confirms</a:t>
            </a:r>
            <a:r>
              <a:rPr lang="en-US" sz="1600" dirty="0" smtClean="0">
                <a:latin typeface="Helvetica Light" charset="0"/>
              </a:rPr>
              <a:t> </a:t>
            </a:r>
            <a:r>
              <a:rPr lang="en-US" sz="1600" dirty="0">
                <a:latin typeface="Helvetica Light" charset="0"/>
              </a:rPr>
              <a:t>adherence to alcohol-free or zero tolerance policies for persons on probation or </a:t>
            </a:r>
            <a:r>
              <a:rPr lang="en-US" sz="1600" dirty="0" smtClean="0">
                <a:latin typeface="Helvetica Light" charset="0"/>
              </a:rPr>
              <a:t>supervision</a:t>
            </a:r>
          </a:p>
          <a:p>
            <a:pPr marL="285750" indent="-285750" eaLnBrk="1" hangingPunct="1">
              <a:spcAft>
                <a:spcPts val="600"/>
              </a:spcAft>
              <a:buClr>
                <a:srgbClr val="FF6600"/>
              </a:buClr>
              <a:buFont typeface="Arial"/>
              <a:buChar char="•"/>
            </a:pPr>
            <a:r>
              <a:rPr lang="en-CA" sz="1600" dirty="0" smtClean="0">
                <a:latin typeface="Helvetica Light" charset="0"/>
              </a:rPr>
              <a:t>Enables</a:t>
            </a:r>
            <a:r>
              <a:rPr lang="en-US" sz="1600" dirty="0" smtClean="0">
                <a:latin typeface="Helvetica Light" charset="0"/>
              </a:rPr>
              <a:t> </a:t>
            </a:r>
            <a:r>
              <a:rPr lang="en-US" sz="1600" dirty="0">
                <a:latin typeface="Helvetica Light" charset="0"/>
              </a:rPr>
              <a:t>monitoring personnel to remotely determine </a:t>
            </a:r>
            <a:r>
              <a:rPr lang="en-US" sz="1600" dirty="0" smtClean="0">
                <a:latin typeface="Helvetica Light" charset="0"/>
              </a:rPr>
              <a:t>compliance</a:t>
            </a:r>
          </a:p>
          <a:p>
            <a:pPr marL="285750" indent="-285750" eaLnBrk="1" hangingPunct="1">
              <a:spcAft>
                <a:spcPts val="600"/>
              </a:spcAft>
              <a:buClr>
                <a:srgbClr val="FF6600"/>
              </a:buClr>
              <a:buFont typeface="Arial"/>
              <a:buChar char="•"/>
            </a:pPr>
            <a:r>
              <a:rPr lang="en-US" sz="1600" dirty="0" smtClean="0">
                <a:latin typeface="Helvetica Light" charset="0"/>
              </a:rPr>
              <a:t>Biometric ID confirmation (facial</a:t>
            </a:r>
            <a:r>
              <a:rPr lang="en-US" sz="1600" dirty="0">
                <a:latin typeface="Helvetica Light" charset="0"/>
              </a:rPr>
              <a:t>, </a:t>
            </a:r>
            <a:r>
              <a:rPr lang="en-US" sz="1600" dirty="0" smtClean="0">
                <a:latin typeface="Helvetica Light" charset="0"/>
              </a:rPr>
              <a:t>ECG, fingerprint)</a:t>
            </a:r>
          </a:p>
          <a:p>
            <a:pPr marL="285750" indent="-285750" eaLnBrk="1" hangingPunct="1">
              <a:spcAft>
                <a:spcPts val="600"/>
              </a:spcAft>
              <a:buClr>
                <a:srgbClr val="FF6600"/>
              </a:buClr>
              <a:buFont typeface="Arial"/>
              <a:buChar char="•"/>
            </a:pPr>
            <a:r>
              <a:rPr lang="en-US" sz="1600" dirty="0" smtClean="0">
                <a:latin typeface="Helvetica Light" charset="0"/>
              </a:rPr>
              <a:t>Location-based </a:t>
            </a:r>
            <a:r>
              <a:rPr lang="en-US" sz="1600" dirty="0">
                <a:latin typeface="Helvetica Light" charset="0"/>
              </a:rPr>
              <a:t>breath alcohol </a:t>
            </a:r>
            <a:r>
              <a:rPr lang="en-US" sz="1600" dirty="0" smtClean="0">
                <a:latin typeface="Helvetica Light" charset="0"/>
              </a:rPr>
              <a:t>measurements</a:t>
            </a:r>
          </a:p>
          <a:p>
            <a:pPr marL="285750" indent="-285750" eaLnBrk="1" hangingPunct="1">
              <a:spcAft>
                <a:spcPts val="600"/>
              </a:spcAft>
              <a:buClr>
                <a:srgbClr val="FF6600"/>
              </a:buClr>
              <a:buFont typeface="Arial"/>
              <a:buChar char="•"/>
            </a:pPr>
            <a:r>
              <a:rPr lang="en-US" sz="1600" dirty="0">
                <a:latin typeface="Helvetica Light" charset="0"/>
              </a:rPr>
              <a:t>GPS coordinates with data and time stamp to track  offender </a:t>
            </a:r>
            <a:r>
              <a:rPr lang="en-US" sz="1600" dirty="0" smtClean="0">
                <a:latin typeface="Helvetica Light" charset="0"/>
              </a:rPr>
              <a:t>progress</a:t>
            </a:r>
          </a:p>
          <a:p>
            <a:pPr marL="285750" indent="-285750" eaLnBrk="1" hangingPunct="1">
              <a:spcAft>
                <a:spcPts val="600"/>
              </a:spcAft>
              <a:buClr>
                <a:srgbClr val="FF6600"/>
              </a:buClr>
              <a:buFont typeface="Arial"/>
              <a:buChar char="•"/>
            </a:pPr>
            <a:r>
              <a:rPr lang="en-US" sz="1600" dirty="0" smtClean="0">
                <a:latin typeface="Helvetica Light" charset="0"/>
              </a:rPr>
              <a:t>Real-time </a:t>
            </a:r>
            <a:r>
              <a:rPr lang="en-US" sz="1600" dirty="0">
                <a:latin typeface="Helvetica Light" charset="0"/>
              </a:rPr>
              <a:t>reporting through GSM, Wi-Fi or </a:t>
            </a:r>
            <a:r>
              <a:rPr lang="en-US" sz="1600" dirty="0" smtClean="0">
                <a:latin typeface="Helvetica Light" charset="0"/>
              </a:rPr>
              <a:t>LAN</a:t>
            </a:r>
            <a:endParaRPr lang="en-CA" sz="1600" dirty="0">
              <a:latin typeface="Helvetica Light" charset="0"/>
            </a:endParaRPr>
          </a:p>
        </p:txBody>
      </p:sp>
      <p:sp>
        <p:nvSpPr>
          <p:cNvPr id="11"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36</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26"/>
          <p:cNvSpPr txBox="1">
            <a:spLocks noChangeArrowheads="1"/>
          </p:cNvSpPr>
          <p:nvPr/>
        </p:nvSpPr>
        <p:spPr bwMode="auto">
          <a:xfrm>
            <a:off x="2822575" y="280990"/>
            <a:ext cx="23498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Remote Alcohol Monitoring</a:t>
            </a:r>
          </a:p>
        </p:txBody>
      </p:sp>
      <p:cxnSp>
        <p:nvCxnSpPr>
          <p:cNvPr id="31" name="Straight Connector 30"/>
          <p:cNvCxnSpPr/>
          <p:nvPr/>
        </p:nvCxnSpPr>
        <p:spPr>
          <a:xfrm>
            <a:off x="27368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3797" name="Picture 9" descr="Screen Shot 2016-05-16 at 1.07.07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82564" y="255588"/>
            <a:ext cx="1580580"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10"/>
          <p:cNvSpPr txBox="1">
            <a:spLocks noChangeArrowheads="1"/>
          </p:cNvSpPr>
          <p:nvPr/>
        </p:nvSpPr>
        <p:spPr bwMode="auto">
          <a:xfrm>
            <a:off x="4320000" y="1332002"/>
            <a:ext cx="3566700"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Portable </a:t>
            </a:r>
            <a:r>
              <a:rPr lang="en-CA" sz="1600" dirty="0">
                <a:latin typeface="Helvetica Light" charset="0"/>
              </a:rPr>
              <a:t>breath alcohol tester connected to </a:t>
            </a:r>
            <a:r>
              <a:rPr lang="en-CA" sz="1600" dirty="0" smtClean="0">
                <a:latin typeface="Helvetica Light" charset="0"/>
              </a:rPr>
              <a:t>a smartphone</a:t>
            </a:r>
          </a:p>
          <a:p>
            <a:pPr marL="285750" indent="-285750" eaLnBrk="1" hangingPunct="1">
              <a:spcAft>
                <a:spcPts val="600"/>
              </a:spcAft>
              <a:buClr>
                <a:srgbClr val="FF6600"/>
              </a:buClr>
              <a:buFont typeface="Arial"/>
              <a:buChar char="•"/>
            </a:pPr>
            <a:r>
              <a:rPr lang="en-CA" sz="1600" dirty="0" smtClean="0">
                <a:latin typeface="Helvetica Light" charset="0"/>
              </a:rPr>
              <a:t>Communicates </a:t>
            </a:r>
            <a:r>
              <a:rPr lang="en-CA" sz="1600" dirty="0">
                <a:latin typeface="Helvetica Light" charset="0"/>
              </a:rPr>
              <a:t>with a central database </a:t>
            </a:r>
            <a:r>
              <a:rPr lang="en-CA" sz="1600" dirty="0" smtClean="0">
                <a:latin typeface="Helvetica Light" charset="0"/>
              </a:rPr>
              <a:t>for electronic monitoring and remote supervision</a:t>
            </a:r>
          </a:p>
          <a:p>
            <a:pPr marL="285750" indent="-285750" eaLnBrk="1" hangingPunct="1">
              <a:spcAft>
                <a:spcPts val="600"/>
              </a:spcAft>
              <a:buClr>
                <a:srgbClr val="FF6600"/>
              </a:buClr>
              <a:buFont typeface="Arial"/>
              <a:buChar char="•"/>
            </a:pPr>
            <a:r>
              <a:rPr lang="en-CA" sz="1600" dirty="0">
                <a:latin typeface="Helvetica Light" charset="0"/>
              </a:rPr>
              <a:t>C</a:t>
            </a:r>
            <a:r>
              <a:rPr lang="en-CA" sz="1600" dirty="0" smtClean="0">
                <a:latin typeface="Helvetica Light" charset="0"/>
              </a:rPr>
              <a:t>ellular </a:t>
            </a:r>
            <a:r>
              <a:rPr lang="en-CA" sz="1600" dirty="0">
                <a:latin typeface="Helvetica Light" charset="0"/>
              </a:rPr>
              <a:t>and Bluetooth connectivity </a:t>
            </a:r>
          </a:p>
          <a:p>
            <a:pPr marL="285750" indent="-285750" eaLnBrk="1" hangingPunct="1">
              <a:spcAft>
                <a:spcPts val="600"/>
              </a:spcAft>
              <a:buClr>
                <a:srgbClr val="FF6600"/>
              </a:buClr>
              <a:buFont typeface="Arial"/>
              <a:buChar char="•"/>
            </a:pPr>
            <a:r>
              <a:rPr lang="en-CA" sz="1600" dirty="0" smtClean="0">
                <a:latin typeface="Helvetica Light" charset="0"/>
              </a:rPr>
              <a:t>Image </a:t>
            </a:r>
            <a:r>
              <a:rPr lang="en-CA" sz="1600" dirty="0">
                <a:latin typeface="Helvetica Light" charset="0"/>
              </a:rPr>
              <a:t>capture and geo-localization </a:t>
            </a:r>
            <a:r>
              <a:rPr lang="en-CA" sz="1600" dirty="0" smtClean="0">
                <a:latin typeface="Helvetica Light" charset="0"/>
              </a:rPr>
              <a:t>functions</a:t>
            </a:r>
          </a:p>
          <a:p>
            <a:pPr marL="285750" indent="-285750" eaLnBrk="1" hangingPunct="1">
              <a:spcAft>
                <a:spcPts val="600"/>
              </a:spcAft>
              <a:buClr>
                <a:srgbClr val="FF6600"/>
              </a:buClr>
              <a:buFont typeface="Arial"/>
              <a:buChar char="•"/>
            </a:pPr>
            <a:r>
              <a:rPr lang="en-CA" sz="1600" dirty="0" smtClean="0">
                <a:latin typeface="Helvetica Light" charset="0"/>
              </a:rPr>
              <a:t>Subject </a:t>
            </a:r>
            <a:r>
              <a:rPr lang="en-CA" sz="1600" dirty="0">
                <a:latin typeface="Helvetica Light" charset="0"/>
              </a:rPr>
              <a:t>tracking, biometric ID and </a:t>
            </a:r>
            <a:r>
              <a:rPr lang="en-CA" sz="1600" dirty="0" smtClean="0">
                <a:latin typeface="Helvetica Light" charset="0"/>
              </a:rPr>
              <a:t>alcohol monitoring</a:t>
            </a:r>
          </a:p>
          <a:p>
            <a:pPr marL="285750" indent="-285750" eaLnBrk="1" hangingPunct="1">
              <a:spcAft>
                <a:spcPts val="600"/>
              </a:spcAft>
              <a:buClr>
                <a:srgbClr val="FF6600"/>
              </a:buClr>
              <a:buFont typeface="Arial"/>
              <a:buChar char="•"/>
            </a:pPr>
            <a:r>
              <a:rPr lang="en-CA" sz="1600" dirty="0" smtClean="0">
                <a:latin typeface="Helvetica Light" charset="0"/>
              </a:rPr>
              <a:t>Online </a:t>
            </a:r>
            <a:r>
              <a:rPr lang="en-CA" sz="1600" dirty="0">
                <a:latin typeface="Helvetica Light" charset="0"/>
              </a:rPr>
              <a:t>scheduling, </a:t>
            </a:r>
            <a:r>
              <a:rPr lang="en-CA" sz="1600" dirty="0" smtClean="0">
                <a:latin typeface="Helvetica Light" charset="0"/>
              </a:rPr>
              <a:t>messaging and </a:t>
            </a:r>
            <a:r>
              <a:rPr lang="en-CA" sz="1600" dirty="0">
                <a:latin typeface="Helvetica Light" charset="0"/>
              </a:rPr>
              <a:t>remedial </a:t>
            </a:r>
            <a:r>
              <a:rPr lang="en-CA" sz="1600" dirty="0" smtClean="0">
                <a:latin typeface="Helvetica Light" charset="0"/>
              </a:rPr>
              <a:t>intervention</a:t>
            </a:r>
            <a:endParaRPr lang="en-CA" sz="1600" dirty="0">
              <a:latin typeface="Helvetica Light" charset="0"/>
            </a:endParaRPr>
          </a:p>
        </p:txBody>
      </p:sp>
      <p:pic>
        <p:nvPicPr>
          <p:cNvPr id="2" name="Picture 1" descr="PHO-ENG-RELIANT_EMU-F.t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047" y="1271589"/>
            <a:ext cx="3050845" cy="4825796"/>
          </a:xfrm>
          <a:prstGeom prst="rect">
            <a:avLst/>
          </a:prstGeom>
        </p:spPr>
      </p:pic>
      <p:pic>
        <p:nvPicPr>
          <p:cNvPr id="3" name="Picture 2" descr="LGO-RELIANTEMU-CMYK-B60.pdf"/>
          <p:cNvPicPr>
            <a:picLocks noChangeAspect="1"/>
          </p:cNvPicPr>
          <p:nvPr/>
        </p:nvPicPr>
        <p:blipFill rotWithShape="1">
          <a:blip r:embed="rId5" cstate="print">
            <a:extLst>
              <a:ext uri="{28A0092B-C50C-407E-A947-70E740481C1C}">
                <a14:useLocalDpi xmlns:a14="http://schemas.microsoft.com/office/drawing/2010/main"/>
              </a:ext>
            </a:extLst>
          </a:blip>
          <a:srcRect l="62063" t="25881" r="9299" b="27087"/>
          <a:stretch/>
        </p:blipFill>
        <p:spPr>
          <a:xfrm>
            <a:off x="1763143" y="243261"/>
            <a:ext cx="804956" cy="370362"/>
          </a:xfrm>
          <a:prstGeom prst="rect">
            <a:avLst/>
          </a:prstGeom>
        </p:spPr>
      </p:pic>
      <p:sp>
        <p:nvSpPr>
          <p:cNvPr id="12"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37</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3900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ositphotos_3977455_origina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 name="Title 1"/>
          <p:cNvSpPr txBox="1">
            <a:spLocks/>
          </p:cNvSpPr>
          <p:nvPr/>
        </p:nvSpPr>
        <p:spPr>
          <a:xfrm>
            <a:off x="0" y="4652965"/>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rPr>
              <a:t>Health &amp; Safety</a:t>
            </a:r>
          </a:p>
        </p:txBody>
      </p:sp>
    </p:spTree>
    <p:extLst>
      <p:ext uri="{BB962C8B-B14F-4D97-AF65-F5344CB8AC3E}">
        <p14:creationId xmlns:p14="http://schemas.microsoft.com/office/powerpoint/2010/main" val="22146556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Passive Breath Alcohol Tester</a:t>
            </a:r>
          </a:p>
        </p:txBody>
      </p:sp>
      <p:pic>
        <p:nvPicPr>
          <p:cNvPr id="22530" name="Picture 6" descr="Screen Shot 2016-05-16 at 10.57.05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8638" y="2470153"/>
            <a:ext cx="29083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 descr="Screen Shot 2016-05-16 at 11.13.21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1792" y="2486028"/>
            <a:ext cx="32718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alcosca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656972EE-ED08-BE4A-BE23-44467B004993}" type="slidenum">
              <a:rPr lang="en-US" smtClean="0"/>
              <a:pPr/>
              <a:t>4</a:t>
            </a:fld>
            <a:endParaRPr lang="en-US" dirty="0"/>
          </a:p>
        </p:txBody>
      </p:sp>
      <p:sp>
        <p:nvSpPr>
          <p:cNvPr id="53" name="Content Placeholder 52"/>
          <p:cNvSpPr>
            <a:spLocks noGrp="1"/>
          </p:cNvSpPr>
          <p:nvPr>
            <p:ph idx="18"/>
          </p:nvPr>
        </p:nvSpPr>
        <p:spPr/>
        <p:txBody>
          <a:bodyPr/>
          <a:lstStyle/>
          <a:p>
            <a:r>
              <a:rPr lang="en-US" dirty="0" smtClean="0"/>
              <a:t>  </a:t>
            </a:r>
            <a:endParaRPr lang="en-US" dirty="0"/>
          </a:p>
        </p:txBody>
      </p:sp>
      <p:sp>
        <p:nvSpPr>
          <p:cNvPr id="50" name="Title 49"/>
          <p:cNvSpPr>
            <a:spLocks noGrp="1"/>
          </p:cNvSpPr>
          <p:nvPr>
            <p:ph type="title"/>
          </p:nvPr>
        </p:nvSpPr>
        <p:spPr/>
        <p:txBody>
          <a:bodyPr/>
          <a:lstStyle/>
          <a:p>
            <a:r>
              <a:rPr lang="en-US" sz="2400" dirty="0" smtClean="0"/>
              <a:t>ACS. Operations</a:t>
            </a:r>
            <a:endParaRPr lang="en-US" sz="2400" dirty="0"/>
          </a:p>
        </p:txBody>
      </p:sp>
      <p:sp>
        <p:nvSpPr>
          <p:cNvPr id="9" name="Text Placeholder 9"/>
          <p:cNvSpPr txBox="1">
            <a:spLocks/>
          </p:cNvSpPr>
          <p:nvPr/>
        </p:nvSpPr>
        <p:spPr>
          <a:xfrm>
            <a:off x="5742700" y="146687"/>
            <a:ext cx="3410531" cy="368395"/>
          </a:xfrm>
          <a:prstGeom prst="rect">
            <a:avLst/>
          </a:prstGeom>
        </p:spPr>
        <p:txBody>
          <a:bodyPr/>
          <a:lstStyle>
            <a:lvl1pPr marL="0" indent="0" algn="l" defTabSz="457200" rtl="0" eaLnBrk="1" latinLnBrk="0" hangingPunct="1">
              <a:spcBef>
                <a:spcPct val="20000"/>
              </a:spcBef>
              <a:buFont typeface="Arial"/>
              <a:buNone/>
              <a:defRPr sz="1200" b="0" i="0" kern="1200">
                <a:solidFill>
                  <a:schemeClr val="tx1">
                    <a:lumMod val="65000"/>
                    <a:lumOff val="35000"/>
                  </a:schemeClr>
                </a:solidFill>
                <a:latin typeface="Helvetica Light"/>
                <a:ea typeface="+mn-ea"/>
                <a:cs typeface="Helvetica Light"/>
              </a:defRPr>
            </a:lvl1pPr>
            <a:lvl2pPr marL="628650" indent="-171450" algn="l" defTabSz="457200" rtl="0" eaLnBrk="1" latinLnBrk="0" hangingPunct="1">
              <a:spcBef>
                <a:spcPct val="20000"/>
              </a:spcBef>
              <a:buClr>
                <a:srgbClr val="F47920"/>
              </a:buClr>
              <a:buFont typeface="Arial"/>
              <a:buChar char="•"/>
              <a:defRPr sz="1200" b="0" i="0" kern="1200">
                <a:solidFill>
                  <a:schemeClr val="tx1">
                    <a:lumMod val="65000"/>
                    <a:lumOff val="35000"/>
                  </a:schemeClr>
                </a:solidFill>
                <a:latin typeface="Helvetica Light"/>
                <a:ea typeface="+mn-ea"/>
                <a:cs typeface="Helvetica Light"/>
              </a:defRPr>
            </a:lvl2pPr>
            <a:lvl3pPr marL="11430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3pPr>
            <a:lvl4pPr marL="16002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4pPr>
            <a:lvl5pPr marL="2057400" indent="-228600" algn="l" defTabSz="457200" rtl="0" eaLnBrk="1" latinLnBrk="0" hangingPunct="1">
              <a:spcBef>
                <a:spcPct val="20000"/>
              </a:spcBef>
              <a:buFont typeface="Lucida Grande"/>
              <a:buChar char="»"/>
              <a:defRPr sz="1200" b="0" i="0" kern="1200">
                <a:solidFill>
                  <a:schemeClr val="tx1">
                    <a:lumMod val="65000"/>
                    <a:lumOff val="35000"/>
                  </a:schemeClr>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Mission</a:t>
            </a:r>
            <a:endParaRPr lang="en-US" sz="1800" b="1" dirty="0"/>
          </a:p>
        </p:txBody>
      </p:sp>
      <p:sp>
        <p:nvSpPr>
          <p:cNvPr id="10" name="Content Placeholder 10"/>
          <p:cNvSpPr>
            <a:spLocks noGrp="1"/>
          </p:cNvSpPr>
          <p:nvPr>
            <p:ph idx="4294967295"/>
          </p:nvPr>
        </p:nvSpPr>
        <p:spPr>
          <a:xfrm>
            <a:off x="5717298" y="898155"/>
            <a:ext cx="3553702" cy="2498234"/>
          </a:xfrm>
          <a:prstGeom prst="rect">
            <a:avLst/>
          </a:prstGeom>
        </p:spPr>
        <p:txBody>
          <a:bodyPr/>
          <a:lstStyle/>
          <a:p>
            <a:pPr marL="171450" indent="-171450">
              <a:buFont typeface="Arial"/>
              <a:buChar char="•"/>
            </a:pPr>
            <a:r>
              <a:rPr lang="en-US" sz="1400" dirty="0" smtClean="0">
                <a:latin typeface="Helvetica Light"/>
                <a:cs typeface="Helvetica Light"/>
              </a:rPr>
              <a:t>To research and develop high quality, user-friendly products with a strong commitment to environmental and social responsibility.</a:t>
            </a:r>
          </a:p>
          <a:p>
            <a:pPr marL="171450" indent="-171450">
              <a:buFont typeface="Arial"/>
              <a:buChar char="•"/>
            </a:pPr>
            <a:r>
              <a:rPr lang="en-US" sz="1400" dirty="0" smtClean="0">
                <a:latin typeface="Helvetica Light"/>
                <a:cs typeface="Helvetica Light"/>
              </a:rPr>
              <a:t>To improve global road safety through innovative design, manufacturing and customer support services.</a:t>
            </a:r>
            <a:endParaRPr lang="en-US" sz="1400" dirty="0">
              <a:latin typeface="Helvetica Light"/>
              <a:cs typeface="Helvetica Light"/>
            </a:endParaRPr>
          </a:p>
        </p:txBody>
      </p:sp>
      <p:pic>
        <p:nvPicPr>
          <p:cNvPr id="12" name="Picture 11" descr="Screen Shot 2016-11-15 at 12.3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91" y="3002280"/>
            <a:ext cx="5045552" cy="3243072"/>
          </a:xfrm>
          <a:prstGeom prst="rect">
            <a:avLst/>
          </a:prstGeom>
        </p:spPr>
      </p:pic>
      <p:sp>
        <p:nvSpPr>
          <p:cNvPr id="13" name="Content Placeholder 2"/>
          <p:cNvSpPr>
            <a:spLocks noGrp="1"/>
          </p:cNvSpPr>
          <p:nvPr>
            <p:ph idx="13"/>
          </p:nvPr>
        </p:nvSpPr>
        <p:spPr>
          <a:xfrm>
            <a:off x="530042" y="791475"/>
            <a:ext cx="4643757" cy="2210807"/>
          </a:xfrm>
        </p:spPr>
        <p:txBody>
          <a:bodyPr>
            <a:noAutofit/>
          </a:bodyPr>
          <a:lstStyle/>
          <a:p>
            <a:r>
              <a:rPr lang="en-US" dirty="0" smtClean="0"/>
              <a:t>Serving </a:t>
            </a:r>
            <a:r>
              <a:rPr lang="en-US" dirty="0"/>
              <a:t>multiple markets:</a:t>
            </a:r>
          </a:p>
          <a:p>
            <a:pPr lvl="1"/>
            <a:r>
              <a:rPr lang="en-US" sz="1200" dirty="0" smtClean="0"/>
              <a:t>Law Enforcement</a:t>
            </a:r>
          </a:p>
          <a:p>
            <a:pPr lvl="1"/>
            <a:r>
              <a:rPr lang="en-US" sz="1200" dirty="0" smtClean="0"/>
              <a:t>Regulatory / Compliance</a:t>
            </a:r>
          </a:p>
          <a:p>
            <a:pPr lvl="1"/>
            <a:r>
              <a:rPr lang="en-US" sz="1200" dirty="0" smtClean="0"/>
              <a:t>Commercial / Public Fleet Management</a:t>
            </a:r>
          </a:p>
          <a:p>
            <a:pPr lvl="1"/>
            <a:r>
              <a:rPr lang="en-US" sz="1200" dirty="0" smtClean="0"/>
              <a:t>Automotive OEM</a:t>
            </a:r>
            <a:endParaRPr lang="en-US" sz="1200" dirty="0"/>
          </a:p>
          <a:p>
            <a:pPr lvl="1"/>
            <a:r>
              <a:rPr lang="en-US" sz="1200" dirty="0" smtClean="0"/>
              <a:t>Occupational Health &amp; Safety</a:t>
            </a:r>
          </a:p>
          <a:p>
            <a:pPr lvl="1"/>
            <a:r>
              <a:rPr lang="en-US" sz="1200" dirty="0" smtClean="0"/>
              <a:t>Personal safety</a:t>
            </a:r>
            <a:endParaRPr lang="en-US" sz="1200" dirty="0"/>
          </a:p>
        </p:txBody>
      </p:sp>
    </p:spTree>
    <p:extLst>
      <p:ext uri="{BB962C8B-B14F-4D97-AF65-F5344CB8AC3E}">
        <p14:creationId xmlns:p14="http://schemas.microsoft.com/office/powerpoint/2010/main" val="1946900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8"/>
          <p:cNvSpPr txBox="1">
            <a:spLocks noChangeArrowheads="1"/>
          </p:cNvSpPr>
          <p:nvPr/>
        </p:nvSpPr>
        <p:spPr bwMode="auto">
          <a:xfrm>
            <a:off x="4320000" y="1332000"/>
            <a:ext cx="3566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Easy</a:t>
            </a:r>
            <a:r>
              <a:rPr lang="en-CA" sz="1600" dirty="0">
                <a:latin typeface="Helvetica Light" charset="0"/>
              </a:rPr>
              <a:t>-to-</a:t>
            </a:r>
            <a:r>
              <a:rPr lang="en-CA" sz="1600" dirty="0" smtClean="0">
                <a:latin typeface="Helvetica Light" charset="0"/>
              </a:rPr>
              <a:t>use</a:t>
            </a:r>
            <a:r>
              <a:rPr lang="en-CA" sz="1600" dirty="0">
                <a:latin typeface="Helvetica Light" charset="0"/>
              </a:rPr>
              <a:t> </a:t>
            </a:r>
            <a:r>
              <a:rPr lang="en-CA" sz="1600" dirty="0" smtClean="0">
                <a:latin typeface="Helvetica Light" charset="0"/>
              </a:rPr>
              <a:t>passive </a:t>
            </a:r>
            <a:r>
              <a:rPr lang="en-CA" sz="1600" dirty="0">
                <a:latin typeface="Helvetica Light" charset="0"/>
              </a:rPr>
              <a:t>breath alcohol </a:t>
            </a:r>
            <a:r>
              <a:rPr lang="en-CA" sz="1600" dirty="0" smtClean="0">
                <a:latin typeface="Helvetica Light" charset="0"/>
              </a:rPr>
              <a:t>tester</a:t>
            </a:r>
          </a:p>
          <a:p>
            <a:pPr marL="285750" indent="-285750" eaLnBrk="1" hangingPunct="1">
              <a:spcAft>
                <a:spcPts val="600"/>
              </a:spcAft>
              <a:buClr>
                <a:srgbClr val="FF6600"/>
              </a:buClr>
              <a:buFont typeface="Arial"/>
              <a:buChar char="•"/>
            </a:pPr>
            <a:r>
              <a:rPr lang="en-CA" sz="1600" dirty="0" smtClean="0">
                <a:latin typeface="Helvetica Light" charset="0"/>
              </a:rPr>
              <a:t>Detects </a:t>
            </a:r>
            <a:r>
              <a:rPr lang="en-CA" sz="1600" dirty="0">
                <a:latin typeface="Helvetica Light" charset="0"/>
              </a:rPr>
              <a:t>the presence of alcohol within the ambient </a:t>
            </a:r>
            <a:r>
              <a:rPr lang="en-CA" sz="1600" dirty="0" smtClean="0">
                <a:latin typeface="Helvetica Light" charset="0"/>
              </a:rPr>
              <a:t>environment</a:t>
            </a:r>
          </a:p>
          <a:p>
            <a:pPr marL="285750" indent="-285750" eaLnBrk="1" hangingPunct="1">
              <a:spcAft>
                <a:spcPts val="600"/>
              </a:spcAft>
              <a:buClr>
                <a:srgbClr val="FF6600"/>
              </a:buClr>
              <a:buFont typeface="Arial"/>
              <a:buChar char="•"/>
            </a:pPr>
            <a:r>
              <a:rPr lang="en-CA" sz="1600" dirty="0" smtClean="0">
                <a:latin typeface="Helvetica Light" charset="0"/>
              </a:rPr>
              <a:t>Highly </a:t>
            </a:r>
            <a:r>
              <a:rPr lang="en-CA" sz="1600" dirty="0">
                <a:latin typeface="Helvetica Light" charset="0"/>
              </a:rPr>
              <a:t>sensitive electrochemical sensor </a:t>
            </a:r>
            <a:r>
              <a:rPr lang="en-CA" sz="1600" dirty="0" smtClean="0">
                <a:latin typeface="Helvetica Light" charset="0"/>
              </a:rPr>
              <a:t>processes </a:t>
            </a:r>
            <a:r>
              <a:rPr lang="en-CA" sz="1600" dirty="0">
                <a:latin typeface="Helvetica Light" charset="0"/>
              </a:rPr>
              <a:t>a sample from the </a:t>
            </a:r>
            <a:r>
              <a:rPr lang="en-CA" sz="1600" dirty="0" smtClean="0">
                <a:latin typeface="Helvetica Light" charset="0"/>
              </a:rPr>
              <a:t>air</a:t>
            </a:r>
          </a:p>
          <a:p>
            <a:pPr marL="285750" indent="-285750" eaLnBrk="1" hangingPunct="1">
              <a:spcAft>
                <a:spcPts val="600"/>
              </a:spcAft>
              <a:buClr>
                <a:srgbClr val="FF6600"/>
              </a:buClr>
              <a:buFont typeface="Arial"/>
              <a:buChar char="•"/>
            </a:pPr>
            <a:r>
              <a:rPr lang="en-CA" sz="1600" dirty="0" smtClean="0">
                <a:latin typeface="Helvetica Light" charset="0"/>
              </a:rPr>
              <a:t>Provides results </a:t>
            </a:r>
            <a:r>
              <a:rPr lang="en-CA" sz="1600" dirty="0">
                <a:latin typeface="Helvetica Light" charset="0"/>
              </a:rPr>
              <a:t>in </a:t>
            </a:r>
            <a:r>
              <a:rPr lang="en-CA" sz="1600" dirty="0" smtClean="0">
                <a:latin typeface="Helvetica Light" charset="0"/>
              </a:rPr>
              <a:t>seconds</a:t>
            </a:r>
          </a:p>
          <a:p>
            <a:pPr marL="285750" indent="-285750" eaLnBrk="1" hangingPunct="1">
              <a:spcAft>
                <a:spcPts val="600"/>
              </a:spcAft>
              <a:buClr>
                <a:srgbClr val="FF6600"/>
              </a:buClr>
              <a:buFont typeface="Arial"/>
              <a:buChar char="•"/>
            </a:pPr>
            <a:r>
              <a:rPr lang="en-CA" sz="1600" dirty="0" smtClean="0">
                <a:latin typeface="Helvetica Light" charset="0"/>
              </a:rPr>
              <a:t>No </a:t>
            </a:r>
            <a:r>
              <a:rPr lang="en-CA" sz="1600" dirty="0">
                <a:latin typeface="Helvetica Light" charset="0"/>
              </a:rPr>
              <a:t>mouthpieces or special attachments </a:t>
            </a:r>
            <a:r>
              <a:rPr lang="en-CA" sz="1600" dirty="0" smtClean="0">
                <a:latin typeface="Helvetica Light" charset="0"/>
              </a:rPr>
              <a:t>required</a:t>
            </a:r>
            <a:endParaRPr lang="en-CA" sz="1600" dirty="0">
              <a:latin typeface="Helvetica Light" charset="0"/>
            </a:endParaRPr>
          </a:p>
        </p:txBody>
      </p:sp>
      <p:sp>
        <p:nvSpPr>
          <p:cNvPr id="23556" name="TextBox 26"/>
          <p:cNvSpPr txBox="1">
            <a:spLocks noChangeArrowheads="1"/>
          </p:cNvSpPr>
          <p:nvPr/>
        </p:nvSpPr>
        <p:spPr bwMode="auto">
          <a:xfrm>
            <a:off x="2500365" y="280990"/>
            <a:ext cx="2582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a:latin typeface="Helvetica Light" charset="0"/>
              </a:rPr>
              <a:t>Passive Breath Alcohol Tester</a:t>
            </a:r>
          </a:p>
        </p:txBody>
      </p:sp>
      <p:cxnSp>
        <p:nvCxnSpPr>
          <p:cNvPr id="31" name="Straight Connector 30"/>
          <p:cNvCxnSpPr/>
          <p:nvPr/>
        </p:nvCxnSpPr>
        <p:spPr>
          <a:xfrm>
            <a:off x="24320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3558" name="Picture 10" descr="Screen Shot 2016-05-16 at 11.13.21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9" y="252416"/>
            <a:ext cx="21177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Picture 2" descr="Alcoscan-20100803-02.png"/>
          <p:cNvSpPr>
            <a:spLocks noChangeAspect="1"/>
          </p:cNvSpPr>
          <p:nvPr/>
        </p:nvSpPr>
        <p:spPr bwMode="auto">
          <a:xfrm>
            <a:off x="1595442" y="819150"/>
            <a:ext cx="1978025"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3561" name="Picture 1" descr="Alcoscan-20100803-02.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84351" y="1022350"/>
            <a:ext cx="1789112" cy="580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40</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Alcohol Screening System</a:t>
            </a:r>
          </a:p>
        </p:txBody>
      </p:sp>
      <p:pic>
        <p:nvPicPr>
          <p:cNvPr id="29698" name="Picture 6" descr="Screen Shot 2016-05-16 at 12.48.1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7800" y="2497139"/>
            <a:ext cx="3582988" cy="56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alcosent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26"/>
          <p:cNvSpPr txBox="1">
            <a:spLocks noChangeArrowheads="1"/>
          </p:cNvSpPr>
          <p:nvPr/>
        </p:nvSpPr>
        <p:spPr bwMode="auto">
          <a:xfrm>
            <a:off x="2711451" y="280990"/>
            <a:ext cx="22898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Alcohol Screening System</a:t>
            </a:r>
          </a:p>
        </p:txBody>
      </p:sp>
      <p:cxnSp>
        <p:nvCxnSpPr>
          <p:cNvPr id="31" name="Straight Connector 30"/>
          <p:cNvCxnSpPr/>
          <p:nvPr/>
        </p:nvCxnSpPr>
        <p:spPr>
          <a:xfrm>
            <a:off x="262572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0725" name="Picture 11" descr="Screen Shot 2016-05-16 at 12.48.12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1613" y="252413"/>
            <a:ext cx="2347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Picture 3" descr="AlcoSentry-Front-View.png"/>
          <p:cNvSpPr>
            <a:spLocks noChangeAspect="1"/>
          </p:cNvSpPr>
          <p:nvPr/>
        </p:nvSpPr>
        <p:spPr bwMode="auto">
          <a:xfrm>
            <a:off x="917575" y="1206500"/>
            <a:ext cx="30099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7" name="TextBox 9"/>
          <p:cNvSpPr txBox="1">
            <a:spLocks noChangeArrowheads="1"/>
          </p:cNvSpPr>
          <p:nvPr/>
        </p:nvSpPr>
        <p:spPr bwMode="auto">
          <a:xfrm>
            <a:off x="4320000" y="1332002"/>
            <a:ext cx="35667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smtClean="0">
                <a:latin typeface="Helvetica Light" charset="0"/>
              </a:rPr>
              <a:t>Access </a:t>
            </a:r>
            <a:r>
              <a:rPr lang="en-US" sz="1600" dirty="0">
                <a:latin typeface="Helvetica Light" charset="0"/>
              </a:rPr>
              <a:t>control system with breath alcohol </a:t>
            </a:r>
            <a:r>
              <a:rPr lang="en-US" sz="1600" dirty="0" smtClean="0">
                <a:latin typeface="Helvetica Light" charset="0"/>
              </a:rPr>
              <a:t>monitoring</a:t>
            </a:r>
          </a:p>
          <a:p>
            <a:pPr marL="285750" indent="-285750" eaLnBrk="1" hangingPunct="1">
              <a:spcAft>
                <a:spcPts val="600"/>
              </a:spcAft>
              <a:buClr>
                <a:srgbClr val="FF6600"/>
              </a:buClr>
              <a:buFont typeface="Arial"/>
              <a:buChar char="•"/>
            </a:pPr>
            <a:r>
              <a:rPr lang="en-US" sz="1600" dirty="0" smtClean="0">
                <a:latin typeface="Helvetica Light" charset="0"/>
              </a:rPr>
              <a:t>Controls </a:t>
            </a:r>
            <a:r>
              <a:rPr lang="en-US" sz="1600" dirty="0">
                <a:latin typeface="Helvetica Light" charset="0"/>
              </a:rPr>
              <a:t>access to secure </a:t>
            </a:r>
            <a:r>
              <a:rPr lang="en-US" sz="1600" dirty="0" smtClean="0">
                <a:latin typeface="Helvetica Light" charset="0"/>
              </a:rPr>
              <a:t>environments</a:t>
            </a:r>
          </a:p>
          <a:p>
            <a:pPr marL="285750" indent="-285750" eaLnBrk="1" hangingPunct="1">
              <a:spcAft>
                <a:spcPts val="600"/>
              </a:spcAft>
              <a:buClr>
                <a:srgbClr val="FF6600"/>
              </a:buClr>
              <a:buFont typeface="Arial"/>
              <a:buChar char="•"/>
            </a:pPr>
            <a:r>
              <a:rPr lang="en-US" sz="1600" dirty="0" smtClean="0">
                <a:latin typeface="Helvetica Light" charset="0"/>
              </a:rPr>
              <a:t>Processes </a:t>
            </a:r>
            <a:r>
              <a:rPr lang="en-US" sz="1600" dirty="0">
                <a:latin typeface="Helvetica Light" charset="0"/>
              </a:rPr>
              <a:t>as an autonomous unit </a:t>
            </a:r>
            <a:r>
              <a:rPr lang="en-US" sz="1600" dirty="0" smtClean="0">
                <a:latin typeface="Helvetica Light" charset="0"/>
              </a:rPr>
              <a:t/>
            </a:r>
            <a:br>
              <a:rPr lang="en-US" sz="1600" dirty="0" smtClean="0">
                <a:latin typeface="Helvetica Light" charset="0"/>
              </a:rPr>
            </a:br>
            <a:r>
              <a:rPr lang="en-US" sz="1600" dirty="0" smtClean="0">
                <a:latin typeface="Helvetica Light" charset="0"/>
              </a:rPr>
              <a:t>or through LAN connection</a:t>
            </a:r>
            <a:endParaRPr lang="en-US"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Designed </a:t>
            </a:r>
            <a:r>
              <a:rPr lang="en-CA" sz="1600" dirty="0">
                <a:latin typeface="Helvetica Light" charset="0"/>
              </a:rPr>
              <a:t>for safety sensitive industries with high volume screening </a:t>
            </a:r>
            <a:r>
              <a:rPr lang="en-CA" sz="1600" dirty="0" smtClean="0">
                <a:latin typeface="Helvetica Light" charset="0"/>
              </a:rPr>
              <a:t>requirements</a:t>
            </a:r>
            <a:endParaRPr lang="en-CA" sz="1600" dirty="0">
              <a:latin typeface="Helvetica Light" charset="0"/>
            </a:endParaRPr>
          </a:p>
          <a:p>
            <a:pPr marL="285750" indent="-285750" eaLnBrk="1" hangingPunct="1">
              <a:spcAft>
                <a:spcPts val="600"/>
              </a:spcAft>
              <a:buClr>
                <a:srgbClr val="FF6600"/>
              </a:buClr>
              <a:buFont typeface="Arial"/>
              <a:buChar char="•"/>
            </a:pPr>
            <a:r>
              <a:rPr lang="en-US" sz="1600" dirty="0" smtClean="0">
                <a:latin typeface="Helvetica Light" charset="0"/>
              </a:rPr>
              <a:t>Ensures </a:t>
            </a:r>
            <a:r>
              <a:rPr lang="en-US" sz="1600" dirty="0">
                <a:latin typeface="Helvetica Light" charset="0"/>
              </a:rPr>
              <a:t>safety of </a:t>
            </a:r>
            <a:r>
              <a:rPr lang="en-US" sz="1600" dirty="0" smtClean="0">
                <a:latin typeface="Helvetica Light" charset="0"/>
              </a:rPr>
              <a:t>personnel</a:t>
            </a:r>
          </a:p>
          <a:p>
            <a:pPr marL="285750" indent="-285750" eaLnBrk="1" hangingPunct="1">
              <a:spcAft>
                <a:spcPts val="600"/>
              </a:spcAft>
              <a:buClr>
                <a:srgbClr val="FF6600"/>
              </a:buClr>
              <a:buFont typeface="Arial"/>
              <a:buChar char="•"/>
            </a:pPr>
            <a:r>
              <a:rPr lang="en-CA" sz="1600" dirty="0" smtClean="0">
                <a:latin typeface="Helvetica Light" charset="0"/>
              </a:rPr>
              <a:t>Fully </a:t>
            </a:r>
            <a:r>
              <a:rPr lang="en-CA" sz="1600" dirty="0">
                <a:latin typeface="Helvetica Light" charset="0"/>
              </a:rPr>
              <a:t>automated and non-</a:t>
            </a:r>
            <a:r>
              <a:rPr lang="en-CA" sz="1600" dirty="0" smtClean="0">
                <a:latin typeface="Helvetica Light" charset="0"/>
              </a:rPr>
              <a:t>invasive</a:t>
            </a:r>
            <a:endParaRPr lang="en-CA" sz="1600" dirty="0">
              <a:latin typeface="Helvetica Light" charset="0"/>
            </a:endParaRPr>
          </a:p>
        </p:txBody>
      </p:sp>
      <p:sp>
        <p:nvSpPr>
          <p:cNvPr id="12" name="TextBox 10"/>
          <p:cNvSpPr txBox="1">
            <a:spLocks noChangeAspect="1" noChangeArrowheads="1"/>
          </p:cNvSpPr>
          <p:nvPr/>
        </p:nvSpPr>
        <p:spPr bwMode="auto">
          <a:xfrm>
            <a:off x="8630363" y="6459813"/>
            <a:ext cx="377026"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42</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HO-ENG-ALCOSENTRY-F.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8654" y="1206502"/>
            <a:ext cx="3975602" cy="49691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Breath Alcohol Tester</a:t>
            </a:r>
          </a:p>
        </p:txBody>
      </p:sp>
      <p:sp>
        <p:nvSpPr>
          <p:cNvPr id="34818" name="Picture 4" descr="reliant.png"/>
          <p:cNvSpPr>
            <a:spLocks noChangeAspect="1"/>
          </p:cNvSpPr>
          <p:nvPr/>
        </p:nvSpPr>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4819" name="Picture 5" descr="Screen Shot 2016-05-16 at 1.14.14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1992" y="2406652"/>
            <a:ext cx="28098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 descr="alcolab.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0" y="0"/>
            <a:ext cx="525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26"/>
          <p:cNvSpPr txBox="1">
            <a:spLocks noChangeArrowheads="1"/>
          </p:cNvSpPr>
          <p:nvPr/>
        </p:nvSpPr>
        <p:spPr bwMode="auto">
          <a:xfrm>
            <a:off x="2113179" y="280990"/>
            <a:ext cx="1915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Breath Alcohol Tester</a:t>
            </a:r>
          </a:p>
        </p:txBody>
      </p:sp>
      <p:cxnSp>
        <p:nvCxnSpPr>
          <p:cNvPr id="31" name="Straight Connector 30"/>
          <p:cNvCxnSpPr/>
          <p:nvPr/>
        </p:nvCxnSpPr>
        <p:spPr>
          <a:xfrm>
            <a:off x="2029038"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5845" name="TextBox 10"/>
          <p:cNvSpPr txBox="1">
            <a:spLocks noChangeArrowheads="1"/>
          </p:cNvSpPr>
          <p:nvPr/>
        </p:nvSpPr>
        <p:spPr bwMode="auto">
          <a:xfrm>
            <a:off x="4320000" y="1332000"/>
            <a:ext cx="3566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342900" indent="-342900" eaLnBrk="1" hangingPunct="1">
              <a:spcAft>
                <a:spcPts val="600"/>
              </a:spcAft>
              <a:buClr>
                <a:srgbClr val="FF6600"/>
              </a:buClr>
              <a:buFont typeface="Arial"/>
              <a:buChar char="•"/>
            </a:pPr>
            <a:r>
              <a:rPr lang="en-CA" sz="1600" dirty="0" smtClean="0">
                <a:latin typeface="Helvetica Light" charset="0"/>
              </a:rPr>
              <a:t>Breath </a:t>
            </a:r>
            <a:r>
              <a:rPr lang="en-CA" sz="1600" dirty="0">
                <a:latin typeface="Helvetica Light" charset="0"/>
              </a:rPr>
              <a:t>alcohol </a:t>
            </a:r>
            <a:r>
              <a:rPr lang="en-CA" sz="1600" dirty="0" smtClean="0">
                <a:latin typeface="Helvetica Light" charset="0"/>
              </a:rPr>
              <a:t>tester designed </a:t>
            </a:r>
            <a:r>
              <a:rPr lang="en-CA" sz="1600" dirty="0">
                <a:latin typeface="Helvetica Light" charset="0"/>
              </a:rPr>
              <a:t>for public use and safety </a:t>
            </a:r>
            <a:r>
              <a:rPr lang="en-CA" sz="1600" dirty="0" smtClean="0">
                <a:latin typeface="Helvetica Light" charset="0"/>
              </a:rPr>
              <a:t>sensitive industries</a:t>
            </a:r>
          </a:p>
          <a:p>
            <a:pPr marL="342900" indent="-342900" eaLnBrk="1" hangingPunct="1">
              <a:spcAft>
                <a:spcPts val="600"/>
              </a:spcAft>
              <a:buClr>
                <a:srgbClr val="FF6600"/>
              </a:buClr>
              <a:buFont typeface="Arial"/>
              <a:buChar char="•"/>
            </a:pPr>
            <a:r>
              <a:rPr lang="en-CA" sz="1600" dirty="0" smtClean="0">
                <a:latin typeface="Helvetica Light" charset="0"/>
              </a:rPr>
              <a:t>Professional</a:t>
            </a:r>
            <a:r>
              <a:rPr lang="en-CA" sz="1600" dirty="0">
                <a:latin typeface="Helvetica Light" charset="0"/>
              </a:rPr>
              <a:t>-</a:t>
            </a:r>
            <a:r>
              <a:rPr lang="en-CA" sz="1600" dirty="0" smtClean="0">
                <a:latin typeface="Helvetica Light" charset="0"/>
              </a:rPr>
              <a:t>grade accuracy </a:t>
            </a:r>
            <a:r>
              <a:rPr lang="en-CA" sz="1600" dirty="0">
                <a:latin typeface="Helvetica Light" charset="0"/>
              </a:rPr>
              <a:t>and user friendly </a:t>
            </a:r>
            <a:r>
              <a:rPr lang="en-CA" sz="1600" dirty="0" smtClean="0">
                <a:latin typeface="Helvetica Light" charset="0"/>
              </a:rPr>
              <a:t>operation</a:t>
            </a:r>
          </a:p>
          <a:p>
            <a:pPr marL="342900" indent="-342900" eaLnBrk="1" hangingPunct="1">
              <a:spcAft>
                <a:spcPts val="600"/>
              </a:spcAft>
              <a:buClr>
                <a:srgbClr val="FF6600"/>
              </a:buClr>
              <a:buFont typeface="Arial"/>
              <a:buChar char="•"/>
            </a:pPr>
            <a:r>
              <a:rPr lang="en-CA" sz="1600" dirty="0" smtClean="0">
                <a:latin typeface="Helvetica Light" charset="0"/>
              </a:rPr>
              <a:t>Users </a:t>
            </a:r>
            <a:r>
              <a:rPr lang="en-CA" sz="1600" dirty="0">
                <a:latin typeface="Helvetica Light" charset="0"/>
              </a:rPr>
              <a:t>can </a:t>
            </a:r>
            <a:r>
              <a:rPr lang="en-CA" sz="1600" dirty="0" smtClean="0">
                <a:latin typeface="Helvetica Light" charset="0"/>
              </a:rPr>
              <a:t>self-administer breath </a:t>
            </a:r>
            <a:r>
              <a:rPr lang="en-CA" sz="1600" dirty="0">
                <a:latin typeface="Helvetica Light" charset="0"/>
              </a:rPr>
              <a:t>alcohol </a:t>
            </a:r>
            <a:r>
              <a:rPr lang="en-CA" sz="1600" dirty="0" smtClean="0">
                <a:latin typeface="Helvetica Light" charset="0"/>
              </a:rPr>
              <a:t>tests</a:t>
            </a:r>
          </a:p>
          <a:p>
            <a:pPr marL="342900" indent="-342900" eaLnBrk="1" hangingPunct="1">
              <a:spcAft>
                <a:spcPts val="600"/>
              </a:spcAft>
              <a:buClr>
                <a:srgbClr val="FF6600"/>
              </a:buClr>
              <a:buFont typeface="Arial"/>
              <a:buChar char="•"/>
            </a:pPr>
            <a:r>
              <a:rPr lang="en-CA" sz="1600" dirty="0" smtClean="0">
                <a:latin typeface="Helvetica Light" charset="0"/>
              </a:rPr>
              <a:t>Fully </a:t>
            </a:r>
            <a:r>
              <a:rPr lang="en-CA" sz="1600" dirty="0">
                <a:latin typeface="Helvetica Light" charset="0"/>
              </a:rPr>
              <a:t>automated and </a:t>
            </a:r>
            <a:r>
              <a:rPr lang="en-CA" sz="1600" dirty="0" smtClean="0">
                <a:latin typeface="Helvetica Light" charset="0"/>
              </a:rPr>
              <a:t>easy to use</a:t>
            </a:r>
          </a:p>
          <a:p>
            <a:pPr marL="342900" indent="-342900" eaLnBrk="1" hangingPunct="1">
              <a:spcAft>
                <a:spcPts val="600"/>
              </a:spcAft>
              <a:buClr>
                <a:srgbClr val="FF6600"/>
              </a:buClr>
              <a:buFont typeface="Arial"/>
              <a:buChar char="•"/>
            </a:pPr>
            <a:r>
              <a:rPr lang="en-CA" sz="1600" dirty="0" smtClean="0">
                <a:latin typeface="Helvetica Light" charset="0"/>
              </a:rPr>
              <a:t>LED </a:t>
            </a:r>
            <a:r>
              <a:rPr lang="en-CA" sz="1600" dirty="0">
                <a:latin typeface="Helvetica Light" charset="0"/>
              </a:rPr>
              <a:t>display </a:t>
            </a:r>
            <a:r>
              <a:rPr lang="en-CA" sz="1600" dirty="0" smtClean="0">
                <a:latin typeface="Helvetica Light" charset="0"/>
              </a:rPr>
              <a:t>indicates BrAC </a:t>
            </a:r>
            <a:r>
              <a:rPr lang="en-CA" sz="1600" dirty="0">
                <a:latin typeface="Helvetica Light" charset="0"/>
              </a:rPr>
              <a:t>level and </a:t>
            </a:r>
            <a:r>
              <a:rPr lang="en-CA" sz="1600" dirty="0" smtClean="0">
                <a:latin typeface="Helvetica Light" charset="0"/>
              </a:rPr>
              <a:t>reference limit</a:t>
            </a:r>
            <a:endParaRPr lang="en-CA" sz="1600" dirty="0">
              <a:latin typeface="Helvetica Light" charset="0"/>
            </a:endParaRPr>
          </a:p>
        </p:txBody>
      </p:sp>
      <p:sp>
        <p:nvSpPr>
          <p:cNvPr id="35847" name="Picture 1" descr="PHO-ALCOLABtestpoint-5000-side.png"/>
          <p:cNvSpPr>
            <a:spLocks noChangeAspect="1"/>
          </p:cNvSpPr>
          <p:nvPr/>
        </p:nvSpPr>
        <p:spPr bwMode="auto">
          <a:xfrm>
            <a:off x="836617" y="1622427"/>
            <a:ext cx="3481387"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5848" name="Picture 11" descr="Screen Shot 2016-05-18 at 10.44.34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76217" y="204790"/>
            <a:ext cx="175954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HO-ENG-ALCOLAB-A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6217" y="1838961"/>
            <a:ext cx="4484217" cy="3264853"/>
          </a:xfrm>
          <a:prstGeom prst="rect">
            <a:avLst/>
          </a:prstGeom>
        </p:spPr>
      </p:pic>
      <p:sp>
        <p:nvSpPr>
          <p:cNvPr id="12"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44</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78453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26"/>
          <p:cNvSpPr txBox="1">
            <a:spLocks noChangeArrowheads="1"/>
          </p:cNvSpPr>
          <p:nvPr/>
        </p:nvSpPr>
        <p:spPr bwMode="auto">
          <a:xfrm>
            <a:off x="3654429" y="280990"/>
            <a:ext cx="1915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Breath Alcohol Tester</a:t>
            </a:r>
          </a:p>
        </p:txBody>
      </p:sp>
      <p:cxnSp>
        <p:nvCxnSpPr>
          <p:cNvPr id="31" name="Straight Connector 30"/>
          <p:cNvCxnSpPr/>
          <p:nvPr/>
        </p:nvCxnSpPr>
        <p:spPr>
          <a:xfrm>
            <a:off x="3570288"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5845" name="TextBox 10"/>
          <p:cNvSpPr txBox="1">
            <a:spLocks noChangeArrowheads="1"/>
          </p:cNvSpPr>
          <p:nvPr/>
        </p:nvSpPr>
        <p:spPr bwMode="auto">
          <a:xfrm>
            <a:off x="4320000" y="1332000"/>
            <a:ext cx="3566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smtClean="0">
                <a:latin typeface="Helvetica Light" charset="0"/>
              </a:rPr>
              <a:t>Alcohol </a:t>
            </a:r>
            <a:r>
              <a:rPr lang="en-US" sz="1600" dirty="0">
                <a:latin typeface="Helvetica Light" charset="0"/>
              </a:rPr>
              <a:t>monitoring in the workplace or in public </a:t>
            </a:r>
            <a:r>
              <a:rPr lang="en-US" sz="1600" dirty="0" smtClean="0">
                <a:latin typeface="Helvetica Light" charset="0"/>
              </a:rPr>
              <a:t>venues</a:t>
            </a:r>
          </a:p>
          <a:p>
            <a:pPr marL="285750" indent="-285750" eaLnBrk="1" hangingPunct="1">
              <a:spcAft>
                <a:spcPts val="600"/>
              </a:spcAft>
              <a:buClr>
                <a:srgbClr val="FF6600"/>
              </a:buClr>
              <a:buFont typeface="Arial"/>
              <a:buChar char="•"/>
            </a:pPr>
            <a:r>
              <a:rPr lang="en-US" sz="1600" dirty="0" smtClean="0">
                <a:latin typeface="Helvetica Light" charset="0"/>
              </a:rPr>
              <a:t>Convenient, safe </a:t>
            </a:r>
            <a:r>
              <a:rPr lang="en-US" sz="1600" dirty="0">
                <a:latin typeface="Helvetica Light" charset="0"/>
              </a:rPr>
              <a:t>and </a:t>
            </a:r>
            <a:r>
              <a:rPr lang="en-US" sz="1600" dirty="0" smtClean="0">
                <a:latin typeface="Helvetica Light" charset="0"/>
              </a:rPr>
              <a:t>accurate</a:t>
            </a:r>
          </a:p>
          <a:p>
            <a:pPr marL="285750" indent="-285750" eaLnBrk="1" hangingPunct="1">
              <a:spcAft>
                <a:spcPts val="600"/>
              </a:spcAft>
              <a:buClr>
                <a:srgbClr val="FF6600"/>
              </a:buClr>
              <a:buFont typeface="Arial"/>
              <a:buChar char="•"/>
            </a:pPr>
            <a:r>
              <a:rPr lang="en-US" sz="1600" dirty="0" smtClean="0">
                <a:latin typeface="Helvetica Light" charset="0"/>
              </a:rPr>
              <a:t>Interactive </a:t>
            </a:r>
            <a:r>
              <a:rPr lang="en-US" sz="1600" dirty="0">
                <a:latin typeface="Helvetica Light" charset="0"/>
              </a:rPr>
              <a:t>display </a:t>
            </a:r>
            <a:r>
              <a:rPr lang="en-US" sz="1600" dirty="0" smtClean="0">
                <a:latin typeface="Helvetica Light" charset="0"/>
              </a:rPr>
              <a:t>in a </a:t>
            </a:r>
            <a:r>
              <a:rPr lang="en-US" sz="1600" dirty="0">
                <a:latin typeface="Helvetica Light" charset="0"/>
              </a:rPr>
              <a:t>compact, </a:t>
            </a:r>
            <a:r>
              <a:rPr lang="en-US" sz="1600" dirty="0" smtClean="0">
                <a:latin typeface="Helvetica Light" charset="0"/>
              </a:rPr>
              <a:t>lightweight</a:t>
            </a:r>
            <a:r>
              <a:rPr lang="en-US" sz="1600" dirty="0">
                <a:latin typeface="Helvetica Light" charset="0"/>
              </a:rPr>
              <a:t>, durable </a:t>
            </a:r>
            <a:r>
              <a:rPr lang="en-US" sz="1600" dirty="0" smtClean="0">
                <a:latin typeface="Helvetica Light" charset="0"/>
              </a:rPr>
              <a:t>design</a:t>
            </a:r>
          </a:p>
          <a:p>
            <a:pPr marL="285750" indent="-285750" eaLnBrk="1" hangingPunct="1">
              <a:spcAft>
                <a:spcPts val="600"/>
              </a:spcAft>
              <a:buClr>
                <a:srgbClr val="FF6600"/>
              </a:buClr>
              <a:buFont typeface="Arial"/>
              <a:buChar char="•"/>
            </a:pPr>
            <a:r>
              <a:rPr lang="en-US" sz="1600" dirty="0" smtClean="0">
                <a:latin typeface="Helvetica Light" charset="0"/>
              </a:rPr>
              <a:t>Connects with </a:t>
            </a:r>
            <a:r>
              <a:rPr lang="en-US" sz="1600" dirty="0">
                <a:latin typeface="Helvetica Light" charset="0"/>
              </a:rPr>
              <a:t>Bluetooth or </a:t>
            </a:r>
            <a:r>
              <a:rPr lang="en-US" sz="1600" dirty="0" smtClean="0">
                <a:latin typeface="Helvetica Light" charset="0"/>
              </a:rPr>
              <a:t>LAN</a:t>
            </a:r>
          </a:p>
          <a:p>
            <a:pPr marL="285750" indent="-285750" eaLnBrk="1" hangingPunct="1">
              <a:spcAft>
                <a:spcPts val="600"/>
              </a:spcAft>
              <a:buClr>
                <a:srgbClr val="FF6600"/>
              </a:buClr>
              <a:buFont typeface="Arial"/>
              <a:buChar char="•"/>
            </a:pPr>
            <a:r>
              <a:rPr lang="en-US" sz="1600" dirty="0" smtClean="0">
                <a:latin typeface="Helvetica Light" charset="0"/>
              </a:rPr>
              <a:t>Multifunctional </a:t>
            </a:r>
            <a:r>
              <a:rPr lang="en-US" sz="1600" dirty="0">
                <a:latin typeface="Helvetica Light" charset="0"/>
              </a:rPr>
              <a:t>applications in bars, clubs or restaurants, corporate events and safety </a:t>
            </a:r>
            <a:r>
              <a:rPr lang="en-US" sz="1600" dirty="0" smtClean="0">
                <a:latin typeface="Helvetica Light" charset="0"/>
              </a:rPr>
              <a:t>control</a:t>
            </a:r>
            <a:endParaRPr lang="en-CA" sz="1600" dirty="0">
              <a:latin typeface="Helvetica Light" charset="0"/>
            </a:endParaRPr>
          </a:p>
        </p:txBody>
      </p:sp>
      <p:sp>
        <p:nvSpPr>
          <p:cNvPr id="35847" name="Picture 1" descr="PHO-ALCOLABtestpoint-5000-side.png"/>
          <p:cNvSpPr>
            <a:spLocks noChangeAspect="1"/>
          </p:cNvSpPr>
          <p:nvPr/>
        </p:nvSpPr>
        <p:spPr bwMode="auto">
          <a:xfrm>
            <a:off x="836617" y="1622427"/>
            <a:ext cx="3481387"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5848" name="Picture 11" descr="Screen Shot 2016-05-18 at 10.44.34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217" y="204790"/>
            <a:ext cx="326707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8" descr="PHO-ALCOLABtestpoint-5000-sid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6217" y="1332002"/>
            <a:ext cx="4141787" cy="444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p:cNvSpPr txBox="1">
            <a:spLocks noChangeAspect="1" noChangeArrowheads="1"/>
          </p:cNvSpPr>
          <p:nvPr/>
        </p:nvSpPr>
        <p:spPr bwMode="auto">
          <a:xfrm>
            <a:off x="8630363" y="6459813"/>
            <a:ext cx="377026"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45</a:t>
            </a:fld>
            <a:endParaRPr lang="en-US" sz="1600" b="1" dirty="0">
              <a:solidFill>
                <a:schemeClr val="bg1"/>
              </a:solidFill>
              <a:latin typeface="Helvetica Light"/>
              <a:cs typeface="Helvetica Light"/>
            </a:endParaRPr>
          </a:p>
        </p:txBody>
      </p:sp>
      <p:pic>
        <p:nvPicPr>
          <p:cNvPr id="15"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positphotos_81426278_origina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itle 1"/>
          <p:cNvSpPr txBox="1">
            <a:spLocks/>
          </p:cNvSpPr>
          <p:nvPr/>
        </p:nvSpPr>
        <p:spPr>
          <a:xfrm>
            <a:off x="0" y="4652965"/>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rPr>
              <a:t>Personal Safety</a:t>
            </a:r>
          </a:p>
        </p:txBody>
      </p:sp>
    </p:spTree>
    <p:extLst>
      <p:ext uri="{BB962C8B-B14F-4D97-AF65-F5344CB8AC3E}">
        <p14:creationId xmlns:p14="http://schemas.microsoft.com/office/powerpoint/2010/main" val="190966001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Personal Breathalyzers</a:t>
            </a:r>
          </a:p>
        </p:txBody>
      </p:sp>
      <p:pic>
        <p:nvPicPr>
          <p:cNvPr id="24578" name="Picture 5" descr="Screen Shot 2016-05-16 at 11.26.32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4013" y="2379663"/>
            <a:ext cx="32702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drivesaf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26"/>
          <p:cNvSpPr txBox="1">
            <a:spLocks noChangeArrowheads="1"/>
          </p:cNvSpPr>
          <p:nvPr/>
        </p:nvSpPr>
        <p:spPr bwMode="auto">
          <a:xfrm>
            <a:off x="3060993" y="288002"/>
            <a:ext cx="1941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306099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5605" name="Picture 11" descr="Screen Shot 2016-05-16 at 11.28.49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3354" y="201613"/>
            <a:ext cx="285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PHO-CA-ENG-DRIVESAFE-exec-F.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3354" y="904875"/>
            <a:ext cx="3952875" cy="595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9"/>
          <p:cNvSpPr txBox="1">
            <a:spLocks noChangeArrowheads="1"/>
          </p:cNvSpPr>
          <p:nvPr/>
        </p:nvSpPr>
        <p:spPr bwMode="auto">
          <a:xfrm>
            <a:off x="4320000" y="1330325"/>
            <a:ext cx="35667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a:t>
            </a:r>
          </a:p>
          <a:p>
            <a:pPr marL="285750" indent="-285750" eaLnBrk="1" hangingPunct="1">
              <a:spcAft>
                <a:spcPts val="600"/>
              </a:spcAft>
              <a:buClr>
                <a:srgbClr val="FF6600"/>
              </a:buClr>
              <a:buFont typeface="Arial"/>
              <a:buChar char="•"/>
            </a:pPr>
            <a:r>
              <a:rPr lang="en-CA" sz="1600" dirty="0" smtClean="0">
                <a:latin typeface="Helvetica Light" charset="0"/>
              </a:rPr>
              <a:t>Icons </a:t>
            </a:r>
            <a:r>
              <a:rPr lang="en-CA" sz="1600" dirty="0">
                <a:latin typeface="Helvetica Light" charset="0"/>
              </a:rPr>
              <a:t>on the LCD screen guide </a:t>
            </a:r>
            <a:r>
              <a:rPr lang="en-CA" sz="1600" dirty="0" smtClean="0">
                <a:latin typeface="Helvetica Light" charset="0"/>
              </a:rPr>
              <a:t/>
            </a:r>
            <a:br>
              <a:rPr lang="en-CA" sz="1600" dirty="0" smtClean="0">
                <a:latin typeface="Helvetica Light" charset="0"/>
              </a:rPr>
            </a:br>
            <a:r>
              <a:rPr lang="en-CA" sz="1600" dirty="0" smtClean="0">
                <a:latin typeface="Helvetica Light" charset="0"/>
              </a:rPr>
              <a:t>user through test sequence</a:t>
            </a:r>
          </a:p>
          <a:p>
            <a:pPr marL="285750" indent="-285750" eaLnBrk="1" hangingPunct="1">
              <a:spcAft>
                <a:spcPts val="600"/>
              </a:spcAft>
              <a:buClr>
                <a:srgbClr val="FF6600"/>
              </a:buClr>
              <a:buFont typeface="Arial"/>
              <a:buChar char="•"/>
            </a:pPr>
            <a:r>
              <a:rPr lang="en-CA" sz="1600" dirty="0" smtClean="0">
                <a:latin typeface="Helvetica Light" charset="0"/>
              </a:rPr>
              <a:t>All </a:t>
            </a:r>
            <a:r>
              <a:rPr lang="en-CA" sz="1600" dirty="0">
                <a:latin typeface="Helvetica Light" charset="0"/>
              </a:rPr>
              <a:t>functions are controlled using a single </a:t>
            </a:r>
            <a:r>
              <a:rPr lang="en-CA" sz="1600" dirty="0" smtClean="0">
                <a:latin typeface="Helvetica Light" charset="0"/>
              </a:rPr>
              <a:t>button</a:t>
            </a:r>
          </a:p>
          <a:p>
            <a:pPr marL="285750" indent="-285750" eaLnBrk="1" hangingPunct="1">
              <a:spcAft>
                <a:spcPts val="600"/>
              </a:spcAft>
              <a:buClr>
                <a:srgbClr val="FF6600"/>
              </a:buClr>
              <a:buFont typeface="Arial"/>
              <a:buChar char="•"/>
            </a:pPr>
            <a:r>
              <a:rPr lang="en-CA" sz="1600" dirty="0" smtClean="0">
                <a:latin typeface="Helvetica Light" charset="0"/>
              </a:rPr>
              <a:t>Simple</a:t>
            </a:r>
            <a:r>
              <a:rPr lang="en-CA" sz="1600" dirty="0">
                <a:latin typeface="Helvetica Light" charset="0"/>
              </a:rPr>
              <a:t>, robust design for </a:t>
            </a:r>
            <a:r>
              <a:rPr lang="en-CA" sz="1600" dirty="0" smtClean="0">
                <a:latin typeface="Helvetica Light" charset="0"/>
              </a:rPr>
              <a:t>use </a:t>
            </a:r>
            <a:r>
              <a:rPr lang="en-CA" sz="1600" dirty="0">
                <a:latin typeface="Helvetica Light" charset="0"/>
              </a:rPr>
              <a:t>in clinical or industrial </a:t>
            </a:r>
            <a:r>
              <a:rPr lang="en-CA" sz="1600" dirty="0" smtClean="0">
                <a:latin typeface="Helvetica Light" charset="0"/>
              </a:rPr>
              <a:t>settings</a:t>
            </a:r>
          </a:p>
          <a:p>
            <a:pPr marL="285750" indent="-285750" eaLnBrk="1" hangingPunct="1">
              <a:spcAft>
                <a:spcPts val="600"/>
              </a:spcAft>
              <a:buClr>
                <a:srgbClr val="FF6600"/>
              </a:buClr>
              <a:buFont typeface="Arial"/>
              <a:buChar char="•"/>
            </a:pPr>
            <a:r>
              <a:rPr lang="en-CA" sz="1600" dirty="0" smtClean="0">
                <a:latin typeface="Helvetica Light" charset="0"/>
              </a:rPr>
              <a:t>Results displayed on 3</a:t>
            </a:r>
            <a:r>
              <a:rPr lang="en-CA" sz="1600" dirty="0">
                <a:latin typeface="Helvetica Light" charset="0"/>
              </a:rPr>
              <a:t>-digit LCD screen, </a:t>
            </a:r>
            <a:r>
              <a:rPr lang="en-CA" sz="1600" dirty="0" smtClean="0">
                <a:latin typeface="Helvetica Light" charset="0"/>
              </a:rPr>
              <a:t>with </a:t>
            </a:r>
            <a:r>
              <a:rPr lang="en-CA" sz="1600" dirty="0">
                <a:latin typeface="Helvetica Light" charset="0"/>
              </a:rPr>
              <a:t>a graphical intensity meter and tri-colour </a:t>
            </a:r>
            <a:r>
              <a:rPr lang="en-CA" sz="1600" dirty="0" smtClean="0">
                <a:latin typeface="Helvetica Light" charset="0"/>
              </a:rPr>
              <a:t>backlight</a:t>
            </a:r>
            <a:endParaRPr lang="en-CA" sz="1600" dirty="0">
              <a:latin typeface="Helvetica Light" charset="0"/>
            </a:endParaRPr>
          </a:p>
        </p:txBody>
      </p:sp>
      <p:sp>
        <p:nvSpPr>
          <p:cNvPr id="11"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48</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PHO_DRIVESAFE_elite_CA_4771.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123" y="851222"/>
            <a:ext cx="3084546" cy="467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26"/>
          <p:cNvSpPr txBox="1">
            <a:spLocks noChangeArrowheads="1"/>
          </p:cNvSpPr>
          <p:nvPr/>
        </p:nvSpPr>
        <p:spPr bwMode="auto">
          <a:xfrm>
            <a:off x="2974683" y="288002"/>
            <a:ext cx="1941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297468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6632" name="Picture 10" descr="PHO_DRIVESAFE_elite_CA_4771.png"/>
          <p:cNvSpPr>
            <a:spLocks noChangeAspect="1"/>
          </p:cNvSpPr>
          <p:nvPr/>
        </p:nvSpPr>
        <p:spPr bwMode="auto">
          <a:xfrm>
            <a:off x="-111125" y="1166813"/>
            <a:ext cx="3309938"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6633" name="Picture 4" descr="Elite-BT.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82192" y="1998000"/>
            <a:ext cx="3291002" cy="48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33351" y="201615"/>
            <a:ext cx="2784174" cy="453061"/>
            <a:chOff x="133351" y="201613"/>
            <a:chExt cx="2784174" cy="453061"/>
          </a:xfrm>
        </p:grpSpPr>
        <p:pic>
          <p:nvPicPr>
            <p:cNvPr id="26631" name="Picture 17" descr="Screen Shot 2016-05-16 at 12.20.48 P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182354" y="219074"/>
              <a:ext cx="735171" cy="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creen Shot 2016-05-16 at 11.28.49 A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133351" y="201613"/>
              <a:ext cx="2049004" cy="45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6" name="TextBox 8"/>
          <p:cNvSpPr txBox="1">
            <a:spLocks noChangeArrowheads="1"/>
          </p:cNvSpPr>
          <p:nvPr/>
        </p:nvSpPr>
        <p:spPr bwMode="auto">
          <a:xfrm>
            <a:off x="4320000" y="1332000"/>
            <a:ext cx="35667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a:t>
            </a:r>
          </a:p>
          <a:p>
            <a:pPr marL="285750" indent="-285750" eaLnBrk="1" hangingPunct="1">
              <a:spcAft>
                <a:spcPts val="600"/>
              </a:spcAft>
              <a:buClr>
                <a:srgbClr val="FF6600"/>
              </a:buClr>
              <a:buFont typeface="Arial"/>
              <a:buChar char="•"/>
            </a:pPr>
            <a:r>
              <a:rPr lang="en-CA" sz="1600" dirty="0" smtClean="0">
                <a:latin typeface="Helvetica Light" charset="0"/>
              </a:rPr>
              <a:t>Guides </a:t>
            </a:r>
            <a:r>
              <a:rPr lang="en-CA" sz="1600" dirty="0">
                <a:latin typeface="Helvetica Light" charset="0"/>
              </a:rPr>
              <a:t>the user </a:t>
            </a:r>
            <a:r>
              <a:rPr lang="en-CA" sz="1600" dirty="0" smtClean="0">
                <a:latin typeface="Helvetica Light" charset="0"/>
              </a:rPr>
              <a:t>through </a:t>
            </a:r>
            <a:r>
              <a:rPr lang="en-CA" sz="1600" dirty="0">
                <a:latin typeface="Helvetica Light" charset="0"/>
              </a:rPr>
              <a:t>the test </a:t>
            </a:r>
            <a:r>
              <a:rPr lang="en-CA" sz="1600" dirty="0" smtClean="0">
                <a:latin typeface="Helvetica Light" charset="0"/>
              </a:rPr>
              <a:t>sequence</a:t>
            </a:r>
          </a:p>
          <a:p>
            <a:pPr marL="285750" indent="-285750" eaLnBrk="1" hangingPunct="1">
              <a:spcAft>
                <a:spcPts val="0"/>
              </a:spcAft>
              <a:buClr>
                <a:srgbClr val="FF6600"/>
              </a:buClr>
              <a:buFont typeface="Arial"/>
              <a:buChar char="•"/>
            </a:pPr>
            <a:r>
              <a:rPr lang="en-CA" sz="1600" dirty="0">
                <a:latin typeface="Helvetica Light" charset="0"/>
              </a:rPr>
              <a:t>Results are displayed quickly and clearly</a:t>
            </a:r>
          </a:p>
          <a:p>
            <a:pPr marL="680400" indent="-285750" eaLnBrk="1" hangingPunct="1">
              <a:spcAft>
                <a:spcPts val="0"/>
              </a:spcAft>
              <a:buClr>
                <a:srgbClr val="FF6600"/>
              </a:buClr>
              <a:buFont typeface="Lucida Grande"/>
              <a:buChar char="-"/>
            </a:pPr>
            <a:r>
              <a:rPr lang="en-CA" sz="1600" dirty="0" smtClean="0">
                <a:latin typeface="Helvetica Light" charset="0"/>
              </a:rPr>
              <a:t>4</a:t>
            </a:r>
            <a:r>
              <a:rPr lang="en-CA" sz="1600" dirty="0">
                <a:latin typeface="Helvetica Light" charset="0"/>
              </a:rPr>
              <a:t>-digit LCD screen </a:t>
            </a:r>
            <a:r>
              <a:rPr lang="en-CA" sz="1600" dirty="0" smtClean="0">
                <a:latin typeface="Helvetica Light" charset="0"/>
              </a:rPr>
              <a:t>guide (standard version)</a:t>
            </a:r>
          </a:p>
          <a:p>
            <a:pPr marL="680400" indent="-285750" eaLnBrk="1" hangingPunct="1">
              <a:spcAft>
                <a:spcPts val="600"/>
              </a:spcAft>
              <a:buClr>
                <a:srgbClr val="FF6600"/>
              </a:buClr>
              <a:buFont typeface="Lucida Grande"/>
              <a:buChar char="-"/>
            </a:pPr>
            <a:r>
              <a:rPr lang="en-CA" sz="1600" dirty="0" smtClean="0">
                <a:latin typeface="Helvetica Light" charset="0"/>
              </a:rPr>
              <a:t>3 </a:t>
            </a:r>
            <a:r>
              <a:rPr lang="en-CA" sz="1600" dirty="0">
                <a:latin typeface="Helvetica Light" charset="0"/>
              </a:rPr>
              <a:t>LED </a:t>
            </a:r>
            <a:r>
              <a:rPr lang="en-CA" sz="1600" dirty="0" smtClean="0">
                <a:latin typeface="Helvetica Light" charset="0"/>
              </a:rPr>
              <a:t> Pass/Warn/Fail indicator (Bluetooth version)</a:t>
            </a:r>
          </a:p>
          <a:p>
            <a:pPr marL="285750" indent="-285750" eaLnBrk="1" hangingPunct="1">
              <a:spcAft>
                <a:spcPts val="600"/>
              </a:spcAft>
              <a:buClr>
                <a:srgbClr val="FF6600"/>
              </a:buClr>
              <a:buFont typeface="Arial"/>
              <a:buChar char="•"/>
            </a:pPr>
            <a:r>
              <a:rPr lang="en-CA" sz="1600" dirty="0" smtClean="0">
                <a:latin typeface="Helvetica Light" charset="0"/>
              </a:rPr>
              <a:t>Compact </a:t>
            </a:r>
            <a:r>
              <a:rPr lang="en-CA" sz="1600" dirty="0">
                <a:latin typeface="Helvetica Light" charset="0"/>
              </a:rPr>
              <a:t>design for easy, discreet </a:t>
            </a:r>
            <a:r>
              <a:rPr lang="en-CA" sz="1600" dirty="0" smtClean="0">
                <a:latin typeface="Helvetica Light" charset="0"/>
              </a:rPr>
              <a:t>use</a:t>
            </a:r>
            <a:endParaRPr lang="en-CA" sz="1600" dirty="0">
              <a:latin typeface="Helvetica Light" charset="0"/>
            </a:endParaRPr>
          </a:p>
        </p:txBody>
      </p:sp>
      <p:sp>
        <p:nvSpPr>
          <p:cNvPr id="16" name="TextBox 10"/>
          <p:cNvSpPr txBox="1">
            <a:spLocks noChangeAspect="1" noChangeArrowheads="1"/>
          </p:cNvSpPr>
          <p:nvPr/>
        </p:nvSpPr>
        <p:spPr bwMode="auto">
          <a:xfrm>
            <a:off x="8640981" y="6459813"/>
            <a:ext cx="355790"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49</a:t>
            </a:fld>
            <a:endParaRPr lang="en-US" sz="1600" b="1" dirty="0">
              <a:solidFill>
                <a:schemeClr val="bg1"/>
              </a:solidFill>
              <a:latin typeface="Helvetica Light"/>
              <a:cs typeface="Helvetica Light"/>
            </a:endParaRPr>
          </a:p>
        </p:txBody>
      </p:sp>
      <p:pic>
        <p:nvPicPr>
          <p:cNvPr id="17" name="Picture 12" descr="Screen Shot 2016-05-16 at 9.42.07 AM.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656972EE-ED08-BE4A-BE23-44467B004993}" type="slidenum">
              <a:rPr lang="en-US" smtClean="0"/>
              <a:pPr/>
              <a:t>5</a:t>
            </a:fld>
            <a:endParaRPr lang="en-US" dirty="0"/>
          </a:p>
        </p:txBody>
      </p:sp>
      <p:sp>
        <p:nvSpPr>
          <p:cNvPr id="53" name="Content Placeholder 52"/>
          <p:cNvSpPr>
            <a:spLocks noGrp="1"/>
          </p:cNvSpPr>
          <p:nvPr>
            <p:ph idx="18"/>
          </p:nvPr>
        </p:nvSpPr>
        <p:spPr/>
        <p:txBody>
          <a:bodyPr/>
          <a:lstStyle/>
          <a:p>
            <a:r>
              <a:rPr lang="en-US" dirty="0" smtClean="0"/>
              <a:t>  </a:t>
            </a:r>
            <a:endParaRPr lang="en-US" dirty="0"/>
          </a:p>
        </p:txBody>
      </p:sp>
      <p:sp>
        <p:nvSpPr>
          <p:cNvPr id="50" name="Title 49"/>
          <p:cNvSpPr>
            <a:spLocks noGrp="1"/>
          </p:cNvSpPr>
          <p:nvPr>
            <p:ph type="title"/>
          </p:nvPr>
        </p:nvSpPr>
        <p:spPr/>
        <p:txBody>
          <a:bodyPr/>
          <a:lstStyle/>
          <a:p>
            <a:r>
              <a:rPr lang="en-US" sz="2400" dirty="0" smtClean="0"/>
              <a:t>ACS. People</a:t>
            </a:r>
            <a:endParaRPr lang="en-US" sz="2400" dirty="0"/>
          </a:p>
        </p:txBody>
      </p:sp>
      <p:sp>
        <p:nvSpPr>
          <p:cNvPr id="5" name="Content Placeholder 2"/>
          <p:cNvSpPr>
            <a:spLocks noGrp="1"/>
          </p:cNvSpPr>
          <p:nvPr>
            <p:ph idx="13"/>
          </p:nvPr>
        </p:nvSpPr>
        <p:spPr>
          <a:xfrm>
            <a:off x="542742" y="821955"/>
            <a:ext cx="4643757" cy="5335007"/>
          </a:xfrm>
        </p:spPr>
        <p:txBody>
          <a:bodyPr>
            <a:normAutofit/>
          </a:bodyPr>
          <a:lstStyle/>
          <a:p>
            <a:r>
              <a:rPr lang="en-US" dirty="0"/>
              <a:t>Our Efforts Save Lives</a:t>
            </a:r>
          </a:p>
          <a:p>
            <a:pPr lvl="1"/>
            <a:r>
              <a:rPr lang="en-US" dirty="0"/>
              <a:t>Engineers</a:t>
            </a:r>
          </a:p>
          <a:p>
            <a:pPr lvl="1"/>
            <a:r>
              <a:rPr lang="en-US" dirty="0"/>
              <a:t>Research scientists</a:t>
            </a:r>
          </a:p>
          <a:p>
            <a:pPr lvl="1"/>
            <a:r>
              <a:rPr lang="en-US" dirty="0"/>
              <a:t>Technical design</a:t>
            </a:r>
          </a:p>
          <a:p>
            <a:pPr lvl="1"/>
            <a:r>
              <a:rPr lang="en-US" dirty="0"/>
              <a:t>Production</a:t>
            </a:r>
          </a:p>
          <a:p>
            <a:pPr lvl="1"/>
            <a:r>
              <a:rPr lang="en-US" dirty="0"/>
              <a:t>Customer support representatives</a:t>
            </a:r>
          </a:p>
          <a:p>
            <a:pPr lvl="1"/>
            <a:r>
              <a:rPr lang="en-US" dirty="0"/>
              <a:t>Accounting and finance </a:t>
            </a:r>
          </a:p>
          <a:p>
            <a:pPr lvl="1"/>
            <a:r>
              <a:rPr lang="en-US" dirty="0"/>
              <a:t>Sales and marketing</a:t>
            </a:r>
          </a:p>
          <a:p>
            <a:endParaRPr lang="en-US" dirty="0"/>
          </a:p>
          <a:p>
            <a:r>
              <a:rPr lang="en-US" dirty="0"/>
              <a:t>A proud and long-standing partner of global road safety organizations</a:t>
            </a:r>
          </a:p>
          <a:p>
            <a:pPr lvl="1"/>
            <a:r>
              <a:rPr lang="en-US" dirty="0"/>
              <a:t>Traffic Injury Research Foundation (TIRF)</a:t>
            </a:r>
          </a:p>
          <a:p>
            <a:pPr lvl="1"/>
            <a:r>
              <a:rPr lang="en-US" dirty="0"/>
              <a:t>European Transport Safety Council (ETSC</a:t>
            </a:r>
            <a:r>
              <a:rPr lang="en-US" dirty="0" smtClean="0"/>
              <a:t>)</a:t>
            </a:r>
            <a:endParaRPr lang="en-US" dirty="0"/>
          </a:p>
          <a:p>
            <a:r>
              <a:rPr lang="en-US" dirty="0"/>
              <a:t>Advocacy organizations</a:t>
            </a:r>
          </a:p>
          <a:p>
            <a:pPr lvl="1"/>
            <a:r>
              <a:rPr lang="en-US" dirty="0"/>
              <a:t>Mothers Against Drunk Driving (MADD)</a:t>
            </a:r>
          </a:p>
          <a:p>
            <a:endParaRPr lang="en-US" dirty="0"/>
          </a:p>
          <a:p>
            <a:pPr lvl="2"/>
            <a:endParaRPr lang="en-US" dirty="0"/>
          </a:p>
          <a:p>
            <a:endParaRPr lang="en-US" dirty="0" smtClean="0"/>
          </a:p>
        </p:txBody>
      </p:sp>
      <p:sp>
        <p:nvSpPr>
          <p:cNvPr id="12" name="Text Placeholder 10"/>
          <p:cNvSpPr txBox="1">
            <a:spLocks/>
          </p:cNvSpPr>
          <p:nvPr/>
        </p:nvSpPr>
        <p:spPr>
          <a:xfrm>
            <a:off x="5531557" y="196854"/>
            <a:ext cx="2683930" cy="368395"/>
          </a:xfrm>
          <a:prstGeom prst="rect">
            <a:avLst/>
          </a:prstGeom>
        </p:spPr>
        <p:txBody>
          <a:bodyPr/>
          <a:lstStyle>
            <a:lvl1pPr marL="0" indent="0" algn="l" defTabSz="457200" rtl="0" eaLnBrk="1" latinLnBrk="0" hangingPunct="1">
              <a:spcBef>
                <a:spcPct val="20000"/>
              </a:spcBef>
              <a:buFont typeface="Arial"/>
              <a:buNone/>
              <a:defRPr sz="1200" b="0" i="0" kern="1200">
                <a:solidFill>
                  <a:schemeClr val="tx1">
                    <a:lumMod val="65000"/>
                    <a:lumOff val="35000"/>
                  </a:schemeClr>
                </a:solidFill>
                <a:latin typeface="Helvetica Light"/>
                <a:ea typeface="+mn-ea"/>
                <a:cs typeface="Helvetica Light"/>
              </a:defRPr>
            </a:lvl1pPr>
            <a:lvl2pPr marL="628650" indent="-171450" algn="l" defTabSz="457200" rtl="0" eaLnBrk="1" latinLnBrk="0" hangingPunct="1">
              <a:spcBef>
                <a:spcPct val="20000"/>
              </a:spcBef>
              <a:buClr>
                <a:srgbClr val="F47920"/>
              </a:buClr>
              <a:buFont typeface="Arial"/>
              <a:buChar char="•"/>
              <a:defRPr sz="1200" b="0" i="0" kern="1200">
                <a:solidFill>
                  <a:schemeClr val="tx1">
                    <a:lumMod val="65000"/>
                    <a:lumOff val="35000"/>
                  </a:schemeClr>
                </a:solidFill>
                <a:latin typeface="Helvetica Light"/>
                <a:ea typeface="+mn-ea"/>
                <a:cs typeface="Helvetica Light"/>
              </a:defRPr>
            </a:lvl2pPr>
            <a:lvl3pPr marL="11430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3pPr>
            <a:lvl4pPr marL="16002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4pPr>
            <a:lvl5pPr marL="2057400" indent="-228600" algn="l" defTabSz="457200" rtl="0" eaLnBrk="1" latinLnBrk="0" hangingPunct="1">
              <a:spcBef>
                <a:spcPct val="20000"/>
              </a:spcBef>
              <a:buFont typeface="Lucida Grande"/>
              <a:buChar char="»"/>
              <a:defRPr sz="1200" b="0" i="0" kern="1200">
                <a:solidFill>
                  <a:schemeClr val="tx1">
                    <a:lumMod val="65000"/>
                    <a:lumOff val="35000"/>
                  </a:schemeClr>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Core values</a:t>
            </a:r>
            <a:endParaRPr lang="en-US" sz="1800" b="1" dirty="0"/>
          </a:p>
        </p:txBody>
      </p:sp>
      <p:sp>
        <p:nvSpPr>
          <p:cNvPr id="13" name="Content Placeholder 11"/>
          <p:cNvSpPr>
            <a:spLocks noGrp="1"/>
          </p:cNvSpPr>
          <p:nvPr>
            <p:ph idx="4294967295"/>
          </p:nvPr>
        </p:nvSpPr>
        <p:spPr>
          <a:xfrm>
            <a:off x="5531557" y="593355"/>
            <a:ext cx="3472746" cy="2498234"/>
          </a:xfrm>
          <a:prstGeom prst="rect">
            <a:avLst/>
          </a:prstGeom>
        </p:spPr>
        <p:txBody>
          <a:bodyPr/>
          <a:lstStyle/>
          <a:p>
            <a:pPr marL="92075" indent="-92075">
              <a:buFont typeface="Arial"/>
              <a:buChar char="•"/>
            </a:pPr>
            <a:r>
              <a:rPr lang="en-US" sz="1400" dirty="0" smtClean="0">
                <a:latin typeface="Helvetica Light"/>
                <a:cs typeface="Helvetica Light"/>
              </a:rPr>
              <a:t>Provide quality customer care</a:t>
            </a:r>
          </a:p>
          <a:p>
            <a:pPr marL="92075" indent="-92075">
              <a:buFont typeface="Arial"/>
              <a:buChar char="•"/>
            </a:pPr>
            <a:r>
              <a:rPr lang="en-US" sz="1400" dirty="0" smtClean="0">
                <a:latin typeface="Helvetica Light"/>
                <a:cs typeface="Helvetica Light"/>
              </a:rPr>
              <a:t>Focus on innovation and entrepreneurship</a:t>
            </a:r>
          </a:p>
          <a:p>
            <a:pPr marL="92075" indent="-92075">
              <a:buFont typeface="Arial"/>
              <a:buChar char="•"/>
            </a:pPr>
            <a:r>
              <a:rPr lang="en-US" sz="1400" dirty="0" smtClean="0">
                <a:latin typeface="Helvetica Light"/>
                <a:cs typeface="Helvetica Light"/>
              </a:rPr>
              <a:t>Embrace collaboration and cooperation</a:t>
            </a:r>
          </a:p>
          <a:p>
            <a:pPr marL="92075" indent="-92075">
              <a:buFont typeface="Arial"/>
              <a:buChar char="•"/>
            </a:pPr>
            <a:r>
              <a:rPr lang="en-US" sz="1400" dirty="0" smtClean="0">
                <a:latin typeface="Helvetica Light"/>
                <a:cs typeface="Helvetica Light"/>
              </a:rPr>
              <a:t>Strive for excellence and improvement</a:t>
            </a:r>
          </a:p>
          <a:p>
            <a:pPr marL="92075" indent="-92075">
              <a:buFont typeface="Arial"/>
              <a:buChar char="•"/>
            </a:pPr>
            <a:r>
              <a:rPr lang="en-US" sz="1400" dirty="0" smtClean="0">
                <a:latin typeface="Helvetica Light"/>
                <a:cs typeface="Helvetica Light"/>
              </a:rPr>
              <a:t>Contribute to community safety and well-being</a:t>
            </a:r>
            <a:endParaRPr lang="en-US" sz="1400" dirty="0">
              <a:latin typeface="Helvetica Light"/>
              <a:cs typeface="Helvetica Light"/>
            </a:endParaRPr>
          </a:p>
          <a:p>
            <a:endParaRPr lang="en-US" dirty="0"/>
          </a:p>
        </p:txBody>
      </p:sp>
      <p:pic>
        <p:nvPicPr>
          <p:cNvPr id="14" name="Picture 13" descr="Beautiful Scientist_BLANK.psd"/>
          <p:cNvPicPr>
            <a:picLocks noChangeAspect="1"/>
          </p:cNvPicPr>
          <p:nvPr/>
        </p:nvPicPr>
        <p:blipFill rotWithShape="1">
          <a:blip r:embed="rId2">
            <a:extLst>
              <a:ext uri="{28A0092B-C50C-407E-A947-70E740481C1C}">
                <a14:useLocalDpi xmlns:a14="http://schemas.microsoft.com/office/drawing/2010/main" val="0"/>
              </a:ext>
            </a:extLst>
          </a:blip>
          <a:srcRect b="15997"/>
          <a:stretch/>
        </p:blipFill>
        <p:spPr>
          <a:xfrm>
            <a:off x="6086869" y="2407922"/>
            <a:ext cx="3057133" cy="4465319"/>
          </a:xfrm>
          <a:prstGeom prst="rect">
            <a:avLst/>
          </a:prstGeom>
        </p:spPr>
      </p:pic>
      <p:pic>
        <p:nvPicPr>
          <p:cNvPr id="15" name="Picture 14"/>
          <p:cNvPicPr>
            <a:picLocks noChangeAspect="1"/>
          </p:cNvPicPr>
          <p:nvPr/>
        </p:nvPicPr>
        <p:blipFill>
          <a:blip r:embed="rId3"/>
          <a:stretch>
            <a:fillRect/>
          </a:stretch>
        </p:blipFill>
        <p:spPr>
          <a:xfrm>
            <a:off x="1470660" y="6024900"/>
            <a:ext cx="618490" cy="742188"/>
          </a:xfrm>
          <a:prstGeom prst="rect">
            <a:avLst/>
          </a:prstGeom>
        </p:spPr>
      </p:pic>
      <p:pic>
        <p:nvPicPr>
          <p:cNvPr id="16" name="Picture 15"/>
          <p:cNvPicPr>
            <a:picLocks noChangeAspect="1"/>
          </p:cNvPicPr>
          <p:nvPr/>
        </p:nvPicPr>
        <p:blipFill>
          <a:blip r:embed="rId4"/>
          <a:stretch>
            <a:fillRect/>
          </a:stretch>
        </p:blipFill>
        <p:spPr>
          <a:xfrm>
            <a:off x="2326325" y="6137606"/>
            <a:ext cx="915035" cy="572892"/>
          </a:xfrm>
          <a:prstGeom prst="rect">
            <a:avLst/>
          </a:prstGeom>
        </p:spPr>
      </p:pic>
      <p:pic>
        <p:nvPicPr>
          <p:cNvPr id="17" name="Picture 16"/>
          <p:cNvPicPr>
            <a:picLocks noChangeAspect="1"/>
          </p:cNvPicPr>
          <p:nvPr/>
        </p:nvPicPr>
        <p:blipFill>
          <a:blip r:embed="rId5"/>
          <a:stretch>
            <a:fillRect/>
          </a:stretch>
        </p:blipFill>
        <p:spPr>
          <a:xfrm>
            <a:off x="3476695" y="6203173"/>
            <a:ext cx="1001560" cy="350389"/>
          </a:xfrm>
          <a:prstGeom prst="rect">
            <a:avLst/>
          </a:prstGeom>
        </p:spPr>
      </p:pic>
    </p:spTree>
    <p:extLst>
      <p:ext uri="{BB962C8B-B14F-4D97-AF65-F5344CB8AC3E}">
        <p14:creationId xmlns:p14="http://schemas.microsoft.com/office/powerpoint/2010/main" val="3388797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26"/>
          <p:cNvSpPr txBox="1">
            <a:spLocks noChangeArrowheads="1"/>
          </p:cNvSpPr>
          <p:nvPr/>
        </p:nvSpPr>
        <p:spPr bwMode="auto">
          <a:xfrm>
            <a:off x="3024003" y="288002"/>
            <a:ext cx="1941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302400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653" name="Picture 1" descr="PHO_DRIVESAFE_elan_6254.png"/>
          <p:cNvSpPr>
            <a:spLocks noChangeAspect="1"/>
          </p:cNvSpPr>
          <p:nvPr/>
        </p:nvSpPr>
        <p:spPr bwMode="auto">
          <a:xfrm>
            <a:off x="377825" y="795340"/>
            <a:ext cx="4217988"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54" name="TextBox 9"/>
          <p:cNvSpPr txBox="1">
            <a:spLocks noChangeArrowheads="1"/>
          </p:cNvSpPr>
          <p:nvPr/>
        </p:nvSpPr>
        <p:spPr bwMode="auto">
          <a:xfrm>
            <a:off x="4320000" y="1332000"/>
            <a:ext cx="3566700" cy="33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a:t>
            </a:r>
          </a:p>
          <a:p>
            <a:pPr marL="285750" indent="-285750" eaLnBrk="1" hangingPunct="1">
              <a:spcAft>
                <a:spcPts val="600"/>
              </a:spcAft>
              <a:buClr>
                <a:srgbClr val="FF6600"/>
              </a:buClr>
              <a:buFont typeface="Arial"/>
              <a:buChar char="•"/>
            </a:pPr>
            <a:r>
              <a:rPr lang="en-CA" sz="1600" dirty="0" smtClean="0">
                <a:latin typeface="Helvetica Light" charset="0"/>
              </a:rPr>
              <a:t>Pairs </a:t>
            </a:r>
            <a:r>
              <a:rPr lang="en-CA" sz="1600" dirty="0">
                <a:latin typeface="Helvetica Light" charset="0"/>
              </a:rPr>
              <a:t>with </a:t>
            </a:r>
            <a:r>
              <a:rPr lang="en-CA" sz="1600" dirty="0" smtClean="0">
                <a:latin typeface="Helvetica Light" charset="0"/>
              </a:rPr>
              <a:t>smartphone </a:t>
            </a:r>
            <a:r>
              <a:rPr lang="en-CA" sz="1600" dirty="0">
                <a:latin typeface="Helvetica Light" charset="0"/>
              </a:rPr>
              <a:t>via </a:t>
            </a:r>
            <a:r>
              <a:rPr lang="en-CA" sz="1600" dirty="0" smtClean="0">
                <a:latin typeface="Helvetica Light" charset="0"/>
              </a:rPr>
              <a:t>USB </a:t>
            </a:r>
            <a:r>
              <a:rPr lang="en-CA" sz="1600" dirty="0">
                <a:latin typeface="Helvetica Light" charset="0"/>
              </a:rPr>
              <a:t>cable </a:t>
            </a:r>
          </a:p>
          <a:p>
            <a:pPr marL="285750" indent="-285750" eaLnBrk="1" hangingPunct="1">
              <a:spcAft>
                <a:spcPts val="600"/>
              </a:spcAft>
              <a:buClr>
                <a:srgbClr val="FF6600"/>
              </a:buClr>
              <a:buFont typeface="Arial"/>
              <a:buChar char="•"/>
            </a:pPr>
            <a:r>
              <a:rPr lang="en-CA" sz="1600" dirty="0" smtClean="0">
                <a:latin typeface="Helvetica Light" charset="0"/>
              </a:rPr>
              <a:t>Prompts </a:t>
            </a:r>
            <a:r>
              <a:rPr lang="en-CA" sz="1600" dirty="0">
                <a:latin typeface="Helvetica Light" charset="0"/>
              </a:rPr>
              <a:t>on the screen </a:t>
            </a:r>
            <a:r>
              <a:rPr lang="en-CA" sz="1600" dirty="0" smtClean="0">
                <a:latin typeface="Helvetica Light" charset="0"/>
              </a:rPr>
              <a:t>guide user through </a:t>
            </a:r>
            <a:r>
              <a:rPr lang="en-CA" sz="1600" dirty="0">
                <a:latin typeface="Helvetica Light" charset="0"/>
              </a:rPr>
              <a:t>the breath alcohol </a:t>
            </a:r>
            <a:r>
              <a:rPr lang="en-CA" sz="1600" dirty="0" smtClean="0">
                <a:latin typeface="Helvetica Light" charset="0"/>
              </a:rPr>
              <a:t>test</a:t>
            </a:r>
          </a:p>
          <a:p>
            <a:pPr marL="285750" indent="-285750" eaLnBrk="1" hangingPunct="1">
              <a:spcAft>
                <a:spcPts val="600"/>
              </a:spcAft>
              <a:buClr>
                <a:srgbClr val="FF6600"/>
              </a:buClr>
              <a:buFont typeface="Arial"/>
              <a:buChar char="•"/>
            </a:pPr>
            <a:r>
              <a:rPr lang="en-CA" sz="1600" dirty="0" smtClean="0">
                <a:latin typeface="Helvetica Light" charset="0"/>
              </a:rPr>
              <a:t>Test </a:t>
            </a:r>
            <a:r>
              <a:rPr lang="en-CA" sz="1600" dirty="0">
                <a:latin typeface="Helvetica Light" charset="0"/>
              </a:rPr>
              <a:t>results are displayed directly on your </a:t>
            </a:r>
            <a:r>
              <a:rPr lang="en-CA" sz="1600" dirty="0" smtClean="0">
                <a:latin typeface="Helvetica Light" charset="0"/>
              </a:rPr>
              <a:t>phone</a:t>
            </a:r>
          </a:p>
          <a:p>
            <a:pPr marL="285750" indent="-285750" eaLnBrk="1" hangingPunct="1">
              <a:spcAft>
                <a:spcPts val="600"/>
              </a:spcAft>
              <a:buClr>
                <a:srgbClr val="FF6600"/>
              </a:buClr>
              <a:buFont typeface="Arial"/>
              <a:buChar char="•"/>
            </a:pPr>
            <a:r>
              <a:rPr lang="en-US" sz="1600" dirty="0" smtClean="0">
                <a:latin typeface="Helvetica Light" charset="0"/>
              </a:rPr>
              <a:t>Record height</a:t>
            </a:r>
            <a:r>
              <a:rPr lang="en-US" sz="1600" dirty="0">
                <a:latin typeface="Helvetica Light" charset="0"/>
              </a:rPr>
              <a:t>, weight and gender for personalized </a:t>
            </a:r>
            <a:r>
              <a:rPr lang="en-US" sz="1600" dirty="0" smtClean="0">
                <a:latin typeface="Helvetica Light" charset="0"/>
              </a:rPr>
              <a:t>estimates of Breath </a:t>
            </a:r>
            <a:r>
              <a:rPr lang="en-US" sz="1600" dirty="0">
                <a:latin typeface="Helvetica Light" charset="0"/>
              </a:rPr>
              <a:t>Alcohol Concentration (</a:t>
            </a:r>
            <a:r>
              <a:rPr lang="en-US" sz="1600" dirty="0" err="1">
                <a:latin typeface="Helvetica Light" charset="0"/>
              </a:rPr>
              <a:t>BrAC</a:t>
            </a:r>
            <a:r>
              <a:rPr lang="en-US" sz="1600" dirty="0" smtClean="0">
                <a:latin typeface="Helvetica Light" charset="0"/>
              </a:rPr>
              <a:t>)</a:t>
            </a:r>
            <a:endParaRPr lang="en-CA" sz="1600" dirty="0">
              <a:latin typeface="Helvetica Light" charset="0"/>
            </a:endParaRPr>
          </a:p>
        </p:txBody>
      </p:sp>
      <p:pic>
        <p:nvPicPr>
          <p:cNvPr id="27656" name="Picture 1" descr="PHO_DRIVESAFE_elan_6254.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2091" y="976313"/>
            <a:ext cx="4189413"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Screen Shot 2016-05-18 at 9.53.44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6854" y="234951"/>
            <a:ext cx="272256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50</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26"/>
          <p:cNvSpPr txBox="1">
            <a:spLocks noChangeArrowheads="1"/>
          </p:cNvSpPr>
          <p:nvPr/>
        </p:nvSpPr>
        <p:spPr bwMode="auto">
          <a:xfrm>
            <a:off x="3132003" y="288002"/>
            <a:ext cx="1941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311040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8677" name="Picture 2" descr="PHO_DRIVESAFE_evoc_6017.png"/>
          <p:cNvSpPr>
            <a:spLocks noChangeAspect="1"/>
          </p:cNvSpPr>
          <p:nvPr/>
        </p:nvSpPr>
        <p:spPr bwMode="auto">
          <a:xfrm>
            <a:off x="319092" y="633413"/>
            <a:ext cx="384333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8678" name="Picture 15" descr="Screen Shot 2016-05-16 at 12.42.44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230188"/>
            <a:ext cx="279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9"/>
          <p:cNvSpPr txBox="1">
            <a:spLocks noChangeArrowheads="1"/>
          </p:cNvSpPr>
          <p:nvPr/>
        </p:nvSpPr>
        <p:spPr bwMode="auto">
          <a:xfrm>
            <a:off x="4320000" y="1332000"/>
            <a:ext cx="35667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a:t>
            </a:r>
          </a:p>
          <a:p>
            <a:pPr marL="285750" indent="-285750" eaLnBrk="1" hangingPunct="1">
              <a:spcAft>
                <a:spcPts val="600"/>
              </a:spcAft>
              <a:buClr>
                <a:srgbClr val="FF6600"/>
              </a:buClr>
              <a:buFont typeface="Arial"/>
              <a:buChar char="•"/>
            </a:pPr>
            <a:r>
              <a:rPr lang="en-CA" sz="1600" dirty="0" smtClean="0">
                <a:latin typeface="Helvetica Light" charset="0"/>
              </a:rPr>
              <a:t>Pairs with </a:t>
            </a:r>
            <a:r>
              <a:rPr lang="en-CA" sz="1600" dirty="0">
                <a:latin typeface="Helvetica Light" charset="0"/>
              </a:rPr>
              <a:t>smartphone via </a:t>
            </a:r>
            <a:r>
              <a:rPr lang="en-CA" sz="1600" dirty="0" smtClean="0">
                <a:latin typeface="Helvetica Light" charset="0"/>
              </a:rPr>
              <a:t>Bluetooth wireless connection</a:t>
            </a:r>
          </a:p>
          <a:p>
            <a:pPr marL="285750" indent="-285750" eaLnBrk="1" hangingPunct="1">
              <a:spcAft>
                <a:spcPts val="600"/>
              </a:spcAft>
              <a:buClr>
                <a:srgbClr val="FF6600"/>
              </a:buClr>
              <a:buFont typeface="Arial"/>
              <a:buChar char="•"/>
            </a:pPr>
            <a:r>
              <a:rPr lang="en-CA" sz="1600" dirty="0">
                <a:latin typeface="Helvetica Light" charset="0"/>
              </a:rPr>
              <a:t>Prompts on the screen guide user through the breath alcohol test</a:t>
            </a:r>
          </a:p>
          <a:p>
            <a:pPr marL="285750" indent="-285750" eaLnBrk="1" hangingPunct="1">
              <a:spcAft>
                <a:spcPts val="600"/>
              </a:spcAft>
              <a:buClr>
                <a:srgbClr val="FF6600"/>
              </a:buClr>
              <a:buFont typeface="Arial"/>
              <a:buChar char="•"/>
            </a:pPr>
            <a:r>
              <a:rPr lang="en-CA" sz="1600" dirty="0" smtClean="0">
                <a:latin typeface="Helvetica Light" charset="0"/>
              </a:rPr>
              <a:t>Smartphone </a:t>
            </a:r>
            <a:r>
              <a:rPr lang="en-CA" sz="1600" dirty="0">
                <a:latin typeface="Helvetica Light" charset="0"/>
              </a:rPr>
              <a:t>app displays and stores test results and gives an estimated time to recover </a:t>
            </a:r>
            <a:r>
              <a:rPr lang="en-CA" sz="1600" dirty="0" smtClean="0">
                <a:latin typeface="Helvetica Light" charset="0"/>
              </a:rPr>
              <a:t>sobriety</a:t>
            </a:r>
          </a:p>
          <a:p>
            <a:pPr marL="285750" indent="-285750" eaLnBrk="1" hangingPunct="1">
              <a:spcAft>
                <a:spcPts val="600"/>
              </a:spcAft>
              <a:buClr>
                <a:srgbClr val="FF6600"/>
              </a:buClr>
              <a:buFont typeface="Arial"/>
              <a:buChar char="•"/>
            </a:pPr>
            <a:r>
              <a:rPr lang="en-CA" sz="1600" dirty="0" smtClean="0">
                <a:latin typeface="Helvetica Light" charset="0"/>
              </a:rPr>
              <a:t>Share test results via Twitter, Facebook, or text message</a:t>
            </a:r>
          </a:p>
        </p:txBody>
      </p:sp>
      <p:pic>
        <p:nvPicPr>
          <p:cNvPr id="28681" name="Picture 1" descr="PHO_DRIVESAFE_evoc_6017.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388" y="596900"/>
            <a:ext cx="400685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51</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26"/>
          <p:cNvSpPr txBox="1">
            <a:spLocks noChangeArrowheads="1"/>
          </p:cNvSpPr>
          <p:nvPr/>
        </p:nvSpPr>
        <p:spPr bwMode="auto">
          <a:xfrm>
            <a:off x="3469750" y="288002"/>
            <a:ext cx="1941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34555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8677" name="Picture 2" descr="PHO_DRIVESAFE_evoc_6017.png"/>
          <p:cNvSpPr>
            <a:spLocks noChangeAspect="1"/>
          </p:cNvSpPr>
          <p:nvPr/>
        </p:nvSpPr>
        <p:spPr bwMode="auto">
          <a:xfrm>
            <a:off x="319092" y="633413"/>
            <a:ext cx="384333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9" name="TextBox 9"/>
          <p:cNvSpPr txBox="1">
            <a:spLocks noChangeArrowheads="1"/>
          </p:cNvSpPr>
          <p:nvPr/>
        </p:nvSpPr>
        <p:spPr bwMode="auto">
          <a:xfrm>
            <a:off x="4320000" y="1332000"/>
            <a:ext cx="35667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Single </a:t>
            </a:r>
            <a:r>
              <a:rPr lang="en-CA" sz="1600" dirty="0">
                <a:latin typeface="Helvetica Light" charset="0"/>
              </a:rPr>
              <a:t>use breath alcohol </a:t>
            </a:r>
            <a:r>
              <a:rPr lang="en-CA" sz="1600" dirty="0" smtClean="0">
                <a:latin typeface="Helvetica Light" charset="0"/>
              </a:rPr>
              <a:t>tester</a:t>
            </a:r>
          </a:p>
          <a:p>
            <a:pPr marL="285750" indent="-285750" eaLnBrk="1" hangingPunct="1">
              <a:spcAft>
                <a:spcPts val="600"/>
              </a:spcAft>
              <a:buClr>
                <a:srgbClr val="FF6600"/>
              </a:buClr>
              <a:buFont typeface="Arial"/>
              <a:buChar char="•"/>
            </a:pPr>
            <a:r>
              <a:rPr lang="en-CA" sz="1600" dirty="0" smtClean="0">
                <a:latin typeface="Helvetica Light" charset="0"/>
              </a:rPr>
              <a:t>Discreet, </a:t>
            </a:r>
            <a:r>
              <a:rPr lang="en-CA" sz="1600" dirty="0">
                <a:latin typeface="Helvetica Light" charset="0"/>
              </a:rPr>
              <a:t>convenient, </a:t>
            </a:r>
            <a:r>
              <a:rPr lang="en-CA" sz="1600" dirty="0" smtClean="0">
                <a:latin typeface="Helvetica Light" charset="0"/>
              </a:rPr>
              <a:t>and </a:t>
            </a:r>
            <a:br>
              <a:rPr lang="en-CA" sz="1600" dirty="0" smtClean="0">
                <a:latin typeface="Helvetica Light" charset="0"/>
              </a:rPr>
            </a:br>
            <a:r>
              <a:rPr lang="en-CA" sz="1600" dirty="0" smtClean="0">
                <a:latin typeface="Helvetica Light" charset="0"/>
              </a:rPr>
              <a:t>non-invasive</a:t>
            </a:r>
          </a:p>
          <a:p>
            <a:pPr marL="285750" indent="-285750" eaLnBrk="1" hangingPunct="1">
              <a:spcAft>
                <a:spcPts val="600"/>
              </a:spcAft>
              <a:buClr>
                <a:srgbClr val="FF6600"/>
              </a:buClr>
              <a:buFont typeface="Arial"/>
              <a:buChar char="•"/>
            </a:pPr>
            <a:r>
              <a:rPr lang="en-CA" sz="1600" dirty="0" smtClean="0">
                <a:latin typeface="Helvetica Light" charset="0"/>
              </a:rPr>
              <a:t>Provides </a:t>
            </a:r>
            <a:r>
              <a:rPr lang="en-CA" sz="1600" dirty="0">
                <a:latin typeface="Helvetica Light" charset="0"/>
              </a:rPr>
              <a:t>accurate, easy to read </a:t>
            </a:r>
            <a:r>
              <a:rPr lang="en-CA" sz="1600" dirty="0" smtClean="0">
                <a:latin typeface="Helvetica Light" charset="0"/>
              </a:rPr>
              <a:t>reliable results</a:t>
            </a:r>
          </a:p>
          <a:p>
            <a:pPr marL="285750" indent="-285750" eaLnBrk="1" hangingPunct="1">
              <a:spcAft>
                <a:spcPts val="0"/>
              </a:spcAft>
              <a:buClr>
                <a:srgbClr val="FF6600"/>
              </a:buClr>
              <a:buFont typeface="Arial"/>
              <a:buChar char="•"/>
            </a:pPr>
            <a:r>
              <a:rPr lang="en-CA" sz="1600" dirty="0" smtClean="0">
                <a:latin typeface="Helvetica Light" charset="0"/>
              </a:rPr>
              <a:t>Crystals </a:t>
            </a:r>
            <a:r>
              <a:rPr lang="en-CA" sz="1600" dirty="0">
                <a:latin typeface="Helvetica Light" charset="0"/>
              </a:rPr>
              <a:t>change colour upon detection of </a:t>
            </a:r>
            <a:r>
              <a:rPr lang="en-CA" sz="1600" dirty="0" smtClean="0">
                <a:latin typeface="Helvetica Light" charset="0"/>
              </a:rPr>
              <a:t>alcohol </a:t>
            </a:r>
            <a:r>
              <a:rPr lang="en-CA" sz="1600" dirty="0">
                <a:latin typeface="Helvetica Light" charset="0"/>
              </a:rPr>
              <a:t>w</a:t>
            </a:r>
            <a:r>
              <a:rPr lang="en-CA" sz="1600" dirty="0" smtClean="0">
                <a:latin typeface="Helvetica Light" charset="0"/>
              </a:rPr>
              <a:t>hen </a:t>
            </a:r>
            <a:r>
              <a:rPr lang="en-CA" sz="1600" dirty="0">
                <a:latin typeface="Helvetica Light" charset="0"/>
              </a:rPr>
              <a:t>the user blows through the </a:t>
            </a:r>
            <a:r>
              <a:rPr lang="en-CA" sz="1600" dirty="0" smtClean="0">
                <a:latin typeface="Helvetica Light" charset="0"/>
              </a:rPr>
              <a:t>tube</a:t>
            </a:r>
          </a:p>
          <a:p>
            <a:pPr marL="680400" indent="-285750" eaLnBrk="1" hangingPunct="1">
              <a:spcAft>
                <a:spcPts val="600"/>
              </a:spcAft>
              <a:buClr>
                <a:srgbClr val="FF6600"/>
              </a:buClr>
              <a:buFont typeface="Lucida Grande"/>
              <a:buChar char="-"/>
            </a:pPr>
            <a:r>
              <a:rPr lang="en-CA" sz="1600" dirty="0" smtClean="0">
                <a:latin typeface="Helvetica Light" charset="0"/>
              </a:rPr>
              <a:t>The </a:t>
            </a:r>
            <a:r>
              <a:rPr lang="en-CA" sz="1600" dirty="0">
                <a:latin typeface="Helvetica Light" charset="0"/>
              </a:rPr>
              <a:t>more intense the colour, the higher the alcohol </a:t>
            </a:r>
            <a:r>
              <a:rPr lang="en-CA" sz="1600" dirty="0" smtClean="0">
                <a:latin typeface="Helvetica Light" charset="0"/>
              </a:rPr>
              <a:t>concentration</a:t>
            </a:r>
          </a:p>
          <a:p>
            <a:pPr marL="285750" indent="-285750" eaLnBrk="1" hangingPunct="1">
              <a:spcAft>
                <a:spcPts val="600"/>
              </a:spcAft>
              <a:buClr>
                <a:srgbClr val="FF6600"/>
              </a:buClr>
              <a:buFont typeface="Arial"/>
              <a:buChar char="•"/>
            </a:pPr>
            <a:r>
              <a:rPr lang="en-CA" sz="1600" dirty="0" smtClean="0">
                <a:latin typeface="Helvetica Light" charset="0"/>
              </a:rPr>
              <a:t>Four </a:t>
            </a:r>
            <a:r>
              <a:rPr lang="en-CA" sz="1600" dirty="0">
                <a:latin typeface="Helvetica Light" charset="0"/>
              </a:rPr>
              <a:t>level indicator to easily see </a:t>
            </a:r>
            <a:r>
              <a:rPr lang="en-CA" sz="1600" dirty="0" smtClean="0">
                <a:latin typeface="Helvetica Light" charset="0"/>
              </a:rPr>
              <a:t>BrAC results in 2 </a:t>
            </a:r>
            <a:r>
              <a:rPr lang="en-CA" sz="1600" dirty="0">
                <a:latin typeface="Helvetica Light" charset="0"/>
              </a:rPr>
              <a:t>to 4 </a:t>
            </a:r>
            <a:r>
              <a:rPr lang="en-CA" sz="1600" dirty="0" smtClean="0">
                <a:latin typeface="Helvetica Light" charset="0"/>
              </a:rPr>
              <a:t>minutes </a:t>
            </a:r>
            <a:endParaRPr lang="en-CA" sz="1600" dirty="0">
              <a:latin typeface="Helvetica Light" charset="0"/>
            </a:endParaRPr>
          </a:p>
        </p:txBody>
      </p:sp>
      <p:pic>
        <p:nvPicPr>
          <p:cNvPr id="12" name="Picture 11" descr="Screen Shot 2016-05-16 at 11.28.49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33351" y="201615"/>
            <a:ext cx="2049004" cy="45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RIVESAFE EXPRESS Logo_P-CoolGrey10-stacked.ai"/>
          <p:cNvPicPr>
            <a:picLocks noChangeAspect="1"/>
          </p:cNvPicPr>
          <p:nvPr/>
        </p:nvPicPr>
        <p:blipFill rotWithShape="1">
          <a:blip r:embed="rId4" cstate="print">
            <a:extLst>
              <a:ext uri="{28A0092B-C50C-407E-A947-70E740481C1C}">
                <a14:useLocalDpi xmlns:a14="http://schemas.microsoft.com/office/drawing/2010/main"/>
              </a:ext>
            </a:extLst>
          </a:blip>
          <a:srcRect l="41611" t="58825" r="6018"/>
          <a:stretch/>
        </p:blipFill>
        <p:spPr>
          <a:xfrm>
            <a:off x="2133296" y="325157"/>
            <a:ext cx="1257366" cy="329519"/>
          </a:xfrm>
          <a:prstGeom prst="rect">
            <a:avLst/>
          </a:prstGeom>
        </p:spPr>
      </p:pic>
      <p:pic>
        <p:nvPicPr>
          <p:cNvPr id="4" name="Picture 3" descr="Expres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351" y="629002"/>
            <a:ext cx="3883850" cy="5825776"/>
          </a:xfrm>
          <a:prstGeom prst="rect">
            <a:avLst/>
          </a:prstGeom>
        </p:spPr>
      </p:pic>
      <p:sp>
        <p:nvSpPr>
          <p:cNvPr id="16" name="TextBox 10"/>
          <p:cNvSpPr txBox="1">
            <a:spLocks noChangeAspect="1" noChangeArrowheads="1"/>
          </p:cNvSpPr>
          <p:nvPr/>
        </p:nvSpPr>
        <p:spPr bwMode="auto">
          <a:xfrm>
            <a:off x="8630363" y="6459813"/>
            <a:ext cx="377026"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52</a:t>
            </a:fld>
            <a:endParaRPr lang="en-US" sz="1600" b="1" dirty="0">
              <a:solidFill>
                <a:schemeClr val="bg1"/>
              </a:solidFill>
              <a:latin typeface="Helvetica Light"/>
              <a:cs typeface="Helvetica Light"/>
            </a:endParaRPr>
          </a:p>
        </p:txBody>
      </p:sp>
      <p:pic>
        <p:nvPicPr>
          <p:cNvPr id="17" name="Picture 12" descr="Screen Shot 2016-05-16 at 9.42.07 A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829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Depositphotos_16169027_extended.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4652965"/>
            <a:ext cx="9144000" cy="1470025"/>
          </a:xfrm>
          <a:prstGeom prst="rect">
            <a:avLst/>
          </a:prstGeom>
          <a:solidFill>
            <a:schemeClr val="bg1">
              <a:alpha val="79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rPr>
              <a:t>Metrology</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Breath Alcohol Simulator</a:t>
            </a:r>
          </a:p>
        </p:txBody>
      </p:sp>
      <p:sp>
        <p:nvSpPr>
          <p:cNvPr id="45058" name="Picture 1" descr="alcosim.png"/>
          <p:cNvSpPr>
            <a:spLocks noChangeAspect="1"/>
          </p:cNvSpPr>
          <p:nvPr/>
        </p:nvSpPr>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5059" name="Picture 6" descr="Screen Shot 2016-05-16 at 2.22.24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8500" y="2471738"/>
            <a:ext cx="25860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alcosi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Box 26"/>
          <p:cNvSpPr txBox="1">
            <a:spLocks noChangeArrowheads="1"/>
          </p:cNvSpPr>
          <p:nvPr/>
        </p:nvSpPr>
        <p:spPr bwMode="auto">
          <a:xfrm>
            <a:off x="2049463" y="280990"/>
            <a:ext cx="2160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Breath Alcohol Simulator</a:t>
            </a:r>
          </a:p>
        </p:txBody>
      </p:sp>
      <p:cxnSp>
        <p:nvCxnSpPr>
          <p:cNvPr id="31" name="Straight Connector 30"/>
          <p:cNvCxnSpPr/>
          <p:nvPr/>
        </p:nvCxnSpPr>
        <p:spPr>
          <a:xfrm>
            <a:off x="1963738"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6085" name="Picture 1" descr="image1.png"/>
          <p:cNvSpPr>
            <a:spLocks noChangeAspect="1"/>
          </p:cNvSpPr>
          <p:nvPr/>
        </p:nvSpPr>
        <p:spPr bwMode="auto">
          <a:xfrm>
            <a:off x="1325567" y="1092200"/>
            <a:ext cx="2428875"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6086" name="Picture 11" descr="Screen Shot 2016-05-16 at 2.22.24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4313" y="257177"/>
            <a:ext cx="16637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Box 9"/>
          <p:cNvSpPr txBox="1">
            <a:spLocks noChangeArrowheads="1"/>
          </p:cNvSpPr>
          <p:nvPr/>
        </p:nvSpPr>
        <p:spPr bwMode="auto">
          <a:xfrm>
            <a:off x="4320000" y="1332002"/>
            <a:ext cx="3566700" cy="30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Breath </a:t>
            </a:r>
            <a:r>
              <a:rPr lang="en-CA" sz="1600" dirty="0">
                <a:latin typeface="Helvetica Light" charset="0"/>
              </a:rPr>
              <a:t>alcohol simulator </a:t>
            </a:r>
            <a:r>
              <a:rPr lang="en-CA" sz="1600" dirty="0" smtClean="0">
                <a:latin typeface="Helvetica Light" charset="0"/>
              </a:rPr>
              <a:t>for easy and accurate calibration or verification of breath alcohol testing instruments</a:t>
            </a:r>
          </a:p>
          <a:p>
            <a:pPr marL="285750" indent="-285750" eaLnBrk="1" hangingPunct="1">
              <a:spcAft>
                <a:spcPts val="600"/>
              </a:spcAft>
              <a:buClr>
                <a:srgbClr val="FF6600"/>
              </a:buClr>
              <a:buFont typeface="Arial"/>
              <a:buChar char="•"/>
            </a:pPr>
            <a:r>
              <a:rPr lang="en-CA" sz="1600" dirty="0" smtClean="0">
                <a:latin typeface="Helvetica Light" charset="0"/>
              </a:rPr>
              <a:t>Carefully </a:t>
            </a:r>
            <a:r>
              <a:rPr lang="en-CA" sz="1600" dirty="0">
                <a:latin typeface="Helvetica Light" charset="0"/>
              </a:rPr>
              <a:t>maintained alcohol reference solution temperature </a:t>
            </a:r>
            <a:r>
              <a:rPr lang="en-US" sz="1600" dirty="0" smtClean="0">
                <a:latin typeface="Helvetica Light" charset="0"/>
              </a:rPr>
              <a:t>to 34 </a:t>
            </a:r>
            <a:r>
              <a:rPr lang="en-US" sz="1600" dirty="0">
                <a:latin typeface="Helvetica Light" charset="0"/>
              </a:rPr>
              <a:t>± 0.02 </a:t>
            </a:r>
            <a:r>
              <a:rPr lang="en-US" sz="1600" dirty="0" smtClean="0">
                <a:latin typeface="Helvetica Light" charset="0"/>
              </a:rPr>
              <a:t>℃</a:t>
            </a:r>
          </a:p>
          <a:p>
            <a:pPr marL="285750" indent="-285750" eaLnBrk="1" hangingPunct="1">
              <a:spcAft>
                <a:spcPts val="600"/>
              </a:spcAft>
              <a:buClr>
                <a:srgbClr val="FF6600"/>
              </a:buClr>
              <a:buFont typeface="Arial"/>
              <a:buChar char="•"/>
            </a:pPr>
            <a:r>
              <a:rPr lang="en-CA" sz="1600" dirty="0" smtClean="0">
                <a:latin typeface="Helvetica Light" charset="0"/>
              </a:rPr>
              <a:t>Produces </a:t>
            </a:r>
            <a:r>
              <a:rPr lang="en-CA" sz="1600" dirty="0">
                <a:latin typeface="Helvetica Light" charset="0"/>
              </a:rPr>
              <a:t>an air-alcohol sample of precise </a:t>
            </a:r>
            <a:r>
              <a:rPr lang="en-CA" sz="1600" dirty="0" smtClean="0">
                <a:latin typeface="Helvetica Light" charset="0"/>
              </a:rPr>
              <a:t>concentration</a:t>
            </a:r>
          </a:p>
          <a:p>
            <a:pPr marL="285750" indent="-285750" eaLnBrk="1" hangingPunct="1">
              <a:spcAft>
                <a:spcPts val="600"/>
              </a:spcAft>
              <a:buClr>
                <a:srgbClr val="FF6600"/>
              </a:buClr>
              <a:buFont typeface="Arial"/>
              <a:buChar char="•"/>
            </a:pPr>
            <a:r>
              <a:rPr lang="en-US" sz="1600" dirty="0" smtClean="0">
                <a:latin typeface="Helvetica Light" charset="0"/>
              </a:rPr>
              <a:t>Fully </a:t>
            </a:r>
            <a:r>
              <a:rPr lang="en-US" sz="1600" dirty="0">
                <a:latin typeface="Helvetica Light" charset="0"/>
              </a:rPr>
              <a:t>compatible for use by ISO 17025 qualified test </a:t>
            </a:r>
            <a:r>
              <a:rPr lang="en-US" sz="1600" dirty="0" smtClean="0">
                <a:latin typeface="Helvetica Light" charset="0"/>
              </a:rPr>
              <a:t>laboratories</a:t>
            </a:r>
            <a:endParaRPr lang="en-CA" sz="1600" dirty="0">
              <a:latin typeface="Helvetica Light" charset="0"/>
            </a:endParaRPr>
          </a:p>
        </p:txBody>
      </p:sp>
      <p:pic>
        <p:nvPicPr>
          <p:cNvPr id="2" name="Picture 1" descr="20130523-ALCOSIM-01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1893" y="812800"/>
            <a:ext cx="3052549" cy="5344160"/>
          </a:xfrm>
          <a:prstGeom prst="rect">
            <a:avLst/>
          </a:prstGeom>
        </p:spPr>
      </p:pic>
      <p:sp>
        <p:nvSpPr>
          <p:cNvPr id="12" name="TextBox 10"/>
          <p:cNvSpPr txBox="1">
            <a:spLocks noChangeAspect="1" noChangeArrowheads="1"/>
          </p:cNvSpPr>
          <p:nvPr/>
        </p:nvSpPr>
        <p:spPr bwMode="auto">
          <a:xfrm>
            <a:off x="8630363" y="6459813"/>
            <a:ext cx="377026"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55</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Screen Shot 2016-05-18 at 10.04.39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0563" y="2854325"/>
            <a:ext cx="24955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7" descr="Screen Shot 2016-05-16 at 2.22.2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8500" y="2333625"/>
            <a:ext cx="25860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Picture 9" descr="alcosimbench.png"/>
          <p:cNvSpPr>
            <a:spLocks noChangeAspect="1"/>
          </p:cNvSpPr>
          <p:nvPr/>
        </p:nvSpPr>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TextBox 10"/>
          <p:cNvSpPr txBox="1">
            <a:spLocks noChangeArrowheads="1"/>
          </p:cNvSpPr>
          <p:nvPr/>
        </p:nvSpPr>
        <p:spPr bwMode="auto">
          <a:xfrm>
            <a:off x="0" y="3395666"/>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Calibration </a:t>
            </a:r>
            <a:r>
              <a:rPr lang="en-US" sz="1400" spc="140" dirty="0" smtClean="0">
                <a:latin typeface="Helvetica Light" charset="0"/>
              </a:rPr>
              <a:t>Solution</a:t>
            </a:r>
          </a:p>
        </p:txBody>
      </p:sp>
      <p:pic>
        <p:nvPicPr>
          <p:cNvPr id="47109" name="Picture 4" descr="alcosimbench.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26"/>
          <p:cNvSpPr txBox="1">
            <a:spLocks noChangeArrowheads="1"/>
          </p:cNvSpPr>
          <p:nvPr/>
        </p:nvSpPr>
        <p:spPr bwMode="auto">
          <a:xfrm>
            <a:off x="4884738" y="280990"/>
            <a:ext cx="1741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Calibration </a:t>
            </a:r>
            <a:r>
              <a:rPr lang="en-US" sz="1400" dirty="0" smtClean="0">
                <a:latin typeface="Helvetica Light" charset="0"/>
              </a:rPr>
              <a:t>Solution</a:t>
            </a:r>
            <a:endParaRPr lang="en-US" sz="1400" dirty="0">
              <a:latin typeface="Helvetica Light" charset="0"/>
            </a:endParaRPr>
          </a:p>
        </p:txBody>
      </p:sp>
      <p:cxnSp>
        <p:nvCxnSpPr>
          <p:cNvPr id="31" name="Straight Connector 30"/>
          <p:cNvCxnSpPr/>
          <p:nvPr/>
        </p:nvCxnSpPr>
        <p:spPr>
          <a:xfrm>
            <a:off x="4799013"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8133" name="TextBox 9"/>
          <p:cNvSpPr txBox="1">
            <a:spLocks noChangeArrowheads="1"/>
          </p:cNvSpPr>
          <p:nvPr/>
        </p:nvSpPr>
        <p:spPr bwMode="auto">
          <a:xfrm>
            <a:off x="4320000" y="1332000"/>
            <a:ext cx="35667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Multi</a:t>
            </a:r>
            <a:r>
              <a:rPr lang="en-CA" sz="1600" dirty="0">
                <a:latin typeface="Helvetica Light" charset="0"/>
              </a:rPr>
              <a:t>-tiered laboratory </a:t>
            </a:r>
            <a:r>
              <a:rPr lang="en-CA" sz="1600" dirty="0" smtClean="0">
                <a:latin typeface="Helvetica Light" charset="0"/>
              </a:rPr>
              <a:t>station for </a:t>
            </a:r>
            <a:r>
              <a:rPr lang="en-CA" sz="1600" dirty="0">
                <a:latin typeface="Helvetica Light" charset="0"/>
              </a:rPr>
              <a:t>calibration of all handheld breath alcohol testers</a:t>
            </a:r>
            <a:endParaRPr lang="en-CA" sz="1600" dirty="0" smtClean="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Optimizes </a:t>
            </a:r>
            <a:r>
              <a:rPr lang="en-CA" sz="1600" dirty="0">
                <a:latin typeface="Helvetica Light" charset="0"/>
              </a:rPr>
              <a:t>gas </a:t>
            </a:r>
            <a:r>
              <a:rPr lang="en-CA" sz="1600" dirty="0" smtClean="0">
                <a:latin typeface="Helvetica Light" charset="0"/>
              </a:rPr>
              <a:t>flow and </a:t>
            </a:r>
            <a:r>
              <a:rPr lang="en-CA" sz="1600" dirty="0">
                <a:latin typeface="Helvetica Light" charset="0"/>
              </a:rPr>
              <a:t>alcohol reference solution </a:t>
            </a:r>
            <a:r>
              <a:rPr lang="en-CA" sz="1600" dirty="0" smtClean="0">
                <a:latin typeface="Helvetica Light" charset="0"/>
              </a:rPr>
              <a:t>use</a:t>
            </a:r>
          </a:p>
          <a:p>
            <a:pPr marL="285750" indent="-285750" eaLnBrk="1" hangingPunct="1">
              <a:spcAft>
                <a:spcPts val="600"/>
              </a:spcAft>
              <a:buClr>
                <a:srgbClr val="FF6600"/>
              </a:buClr>
              <a:buFont typeface="Arial"/>
              <a:buChar char="•"/>
            </a:pPr>
            <a:r>
              <a:rPr lang="en-CA" sz="1600" dirty="0" smtClean="0">
                <a:latin typeface="Helvetica Light" charset="0"/>
              </a:rPr>
              <a:t>Eliminates </a:t>
            </a:r>
            <a:r>
              <a:rPr lang="en-CA" sz="1600" dirty="0">
                <a:latin typeface="Helvetica Light" charset="0"/>
              </a:rPr>
              <a:t>human </a:t>
            </a:r>
            <a:r>
              <a:rPr lang="en-CA" sz="1600" dirty="0" smtClean="0">
                <a:latin typeface="Helvetica Light" charset="0"/>
              </a:rPr>
              <a:t>error</a:t>
            </a:r>
          </a:p>
          <a:p>
            <a:pPr marL="285750" indent="-285750" eaLnBrk="1" hangingPunct="1">
              <a:spcAft>
                <a:spcPts val="600"/>
              </a:spcAft>
              <a:buClr>
                <a:srgbClr val="FF6600"/>
              </a:buClr>
              <a:buFont typeface="Arial"/>
              <a:buChar char="•"/>
            </a:pPr>
            <a:r>
              <a:rPr lang="en-CA" sz="1600" dirty="0" smtClean="0">
                <a:latin typeface="Helvetica Light" charset="0"/>
              </a:rPr>
              <a:t>Provides </a:t>
            </a:r>
            <a:r>
              <a:rPr lang="en-CA" sz="1600" dirty="0">
                <a:latin typeface="Helvetica Light" charset="0"/>
              </a:rPr>
              <a:t>consistent simulated breath </a:t>
            </a:r>
            <a:r>
              <a:rPr lang="en-CA" sz="1600" dirty="0" smtClean="0">
                <a:latin typeface="Helvetica Light" charset="0"/>
              </a:rPr>
              <a:t>samples</a:t>
            </a:r>
          </a:p>
          <a:p>
            <a:pPr marL="285750" indent="-285750" eaLnBrk="1" hangingPunct="1">
              <a:spcAft>
                <a:spcPts val="600"/>
              </a:spcAft>
              <a:buClr>
                <a:srgbClr val="FF6600"/>
              </a:buClr>
              <a:buFont typeface="Arial"/>
              <a:buChar char="•"/>
            </a:pPr>
            <a:r>
              <a:rPr lang="en-CA" sz="1600" dirty="0" smtClean="0">
                <a:latin typeface="Helvetica Light" charset="0"/>
              </a:rPr>
              <a:t>Three </a:t>
            </a:r>
            <a:r>
              <a:rPr lang="en-CA" sz="1600" dirty="0">
                <a:latin typeface="Helvetica Light" charset="0"/>
              </a:rPr>
              <a:t>tandems </a:t>
            </a:r>
            <a:r>
              <a:rPr lang="en-CA" sz="1600" dirty="0" smtClean="0">
                <a:latin typeface="Helvetica Light" charset="0"/>
              </a:rPr>
              <a:t>can </a:t>
            </a:r>
            <a:r>
              <a:rPr lang="en-CA" sz="1600" dirty="0">
                <a:latin typeface="Helvetica Light" charset="0"/>
              </a:rPr>
              <a:t>be used with different concentrations of alcohol reference </a:t>
            </a:r>
            <a:r>
              <a:rPr lang="en-CA" sz="1600" dirty="0" smtClean="0">
                <a:latin typeface="Helvetica Light" charset="0"/>
              </a:rPr>
              <a:t>solution</a:t>
            </a:r>
          </a:p>
          <a:p>
            <a:pPr marL="285750" indent="-285750" eaLnBrk="1" hangingPunct="1">
              <a:spcAft>
                <a:spcPts val="600"/>
              </a:spcAft>
              <a:buClr>
                <a:srgbClr val="FF6600"/>
              </a:buClr>
              <a:buFont typeface="Arial"/>
              <a:buChar char="•"/>
            </a:pPr>
            <a:r>
              <a:rPr lang="en-CA" sz="1600" dirty="0" smtClean="0">
                <a:latin typeface="Helvetica Light" charset="0"/>
              </a:rPr>
              <a:t>Able to calibrate </a:t>
            </a:r>
            <a:r>
              <a:rPr lang="en-CA" sz="1600" dirty="0">
                <a:latin typeface="Helvetica Light" charset="0"/>
              </a:rPr>
              <a:t>a breath tester to a wide range of </a:t>
            </a:r>
            <a:r>
              <a:rPr lang="en-CA" sz="1600" dirty="0" smtClean="0">
                <a:latin typeface="Helvetica Light" charset="0"/>
              </a:rPr>
              <a:t>thresholds</a:t>
            </a:r>
            <a:endParaRPr lang="en-CA" sz="1600" dirty="0">
              <a:latin typeface="Helvetica Light" charset="0"/>
            </a:endParaRPr>
          </a:p>
        </p:txBody>
      </p:sp>
      <p:sp>
        <p:nvSpPr>
          <p:cNvPr id="48135" name="Picture 1" descr="calibration-station-#6.png"/>
          <p:cNvSpPr>
            <a:spLocks noChangeAspect="1"/>
          </p:cNvSpPr>
          <p:nvPr/>
        </p:nvSpPr>
        <p:spPr bwMode="auto">
          <a:xfrm>
            <a:off x="4" y="1643066"/>
            <a:ext cx="4729163"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8137" name="Picture 11" descr="Screen Shot 2016-05-18 at 10.04.35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195263"/>
            <a:ext cx="430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alibration-station-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9393" y="1332000"/>
            <a:ext cx="3955731" cy="4799275"/>
          </a:xfrm>
          <a:prstGeom prst="rect">
            <a:avLst/>
          </a:prstGeom>
        </p:spPr>
      </p:pic>
      <p:sp>
        <p:nvSpPr>
          <p:cNvPr id="12"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57</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5"/>
          <p:cNvSpPr txBox="1">
            <a:spLocks noChangeArrowheads="1"/>
          </p:cNvSpPr>
          <p:nvPr/>
        </p:nvSpPr>
        <p:spPr bwMode="auto">
          <a:xfrm>
            <a:off x="6350" y="2873377"/>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Calibration </a:t>
            </a:r>
            <a:r>
              <a:rPr lang="en-US" sz="1400" spc="140" dirty="0" smtClean="0">
                <a:latin typeface="Helvetica Light" charset="0"/>
              </a:rPr>
              <a:t>Solutions</a:t>
            </a:r>
            <a:endParaRPr lang="en-US" sz="1400" spc="140" dirty="0">
              <a:latin typeface="Helvetica Light" charset="0"/>
            </a:endParaRPr>
          </a:p>
        </p:txBody>
      </p:sp>
      <p:pic>
        <p:nvPicPr>
          <p:cNvPr id="3" name="Picture 2" descr="test bench #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00488" y="0"/>
            <a:ext cx="5243512" cy="6858000"/>
          </a:xfrm>
          <a:prstGeom prst="rect">
            <a:avLst/>
          </a:prstGeom>
        </p:spPr>
      </p:pic>
      <p:pic>
        <p:nvPicPr>
          <p:cNvPr id="2" name="Picture 1" descr="LGO-MetrologicalTestBench-CMYK-B90.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229650"/>
            <a:ext cx="3894138" cy="64372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9"/>
          <p:cNvSpPr txBox="1">
            <a:spLocks noChangeArrowheads="1"/>
          </p:cNvSpPr>
          <p:nvPr/>
        </p:nvSpPr>
        <p:spPr bwMode="auto">
          <a:xfrm>
            <a:off x="4320000" y="1332000"/>
            <a:ext cx="35667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smtClean="0">
                <a:latin typeface="Helvetica Light" charset="0"/>
              </a:rPr>
              <a:t>Designed </a:t>
            </a:r>
            <a:r>
              <a:rPr lang="en-US" sz="1600" dirty="0">
                <a:latin typeface="Helvetica Light" charset="0"/>
              </a:rPr>
              <a:t>for type testing of </a:t>
            </a:r>
            <a:r>
              <a:rPr lang="en-US" sz="1600" dirty="0" smtClean="0">
                <a:latin typeface="Helvetica Light" charset="0"/>
              </a:rPr>
              <a:t>breath </a:t>
            </a:r>
            <a:r>
              <a:rPr lang="en-US" sz="1600" dirty="0">
                <a:latin typeface="Helvetica Light" charset="0"/>
              </a:rPr>
              <a:t>alcohol instruments against international </a:t>
            </a:r>
            <a:r>
              <a:rPr lang="en-US" sz="1600" dirty="0" smtClean="0">
                <a:latin typeface="Helvetica Light" charset="0"/>
              </a:rPr>
              <a:t>standards</a:t>
            </a:r>
          </a:p>
          <a:p>
            <a:pPr marL="285750" indent="-285750" eaLnBrk="1" hangingPunct="1">
              <a:spcAft>
                <a:spcPts val="600"/>
              </a:spcAft>
              <a:buClr>
                <a:srgbClr val="FF6600"/>
              </a:buClr>
              <a:buFont typeface="Arial"/>
              <a:buChar char="•"/>
            </a:pPr>
            <a:r>
              <a:rPr lang="en-US" sz="1600" dirty="0" smtClean="0">
                <a:latin typeface="Helvetica Light" charset="0"/>
              </a:rPr>
              <a:t>Provides </a:t>
            </a:r>
            <a:r>
              <a:rPr lang="en-US" sz="1600" dirty="0">
                <a:latin typeface="Helvetica Light" charset="0"/>
              </a:rPr>
              <a:t>the means for high volume verification testing of </a:t>
            </a:r>
            <a:r>
              <a:rPr lang="en-US" sz="1600" dirty="0" smtClean="0">
                <a:latin typeface="Helvetica Light" charset="0"/>
              </a:rPr>
              <a:t>alcohol breath testers</a:t>
            </a:r>
          </a:p>
          <a:p>
            <a:pPr marL="285750" indent="-285750" eaLnBrk="1" hangingPunct="1">
              <a:spcAft>
                <a:spcPts val="600"/>
              </a:spcAft>
              <a:buClr>
                <a:srgbClr val="FF6600"/>
              </a:buClr>
              <a:buFont typeface="Arial"/>
              <a:buChar char="•"/>
            </a:pPr>
            <a:r>
              <a:rPr lang="en-US" sz="1600" dirty="0" smtClean="0">
                <a:latin typeface="Helvetica Light" charset="0"/>
              </a:rPr>
              <a:t>Combined </a:t>
            </a:r>
            <a:r>
              <a:rPr lang="en-US" sz="1600" dirty="0">
                <a:latin typeface="Helvetica Light" charset="0"/>
              </a:rPr>
              <a:t>system </a:t>
            </a:r>
            <a:r>
              <a:rPr lang="en-US" sz="1600" dirty="0" smtClean="0">
                <a:latin typeface="Helvetica Light" charset="0"/>
              </a:rPr>
              <a:t>optimizes </a:t>
            </a:r>
            <a:r>
              <a:rPr lang="en-US" sz="1600" dirty="0">
                <a:latin typeface="Helvetica Light" charset="0"/>
              </a:rPr>
              <a:t>mass flow control and proportional valve </a:t>
            </a:r>
            <a:r>
              <a:rPr lang="en-US" sz="1600" dirty="0" smtClean="0">
                <a:latin typeface="Helvetica Light" charset="0"/>
              </a:rPr>
              <a:t>release</a:t>
            </a:r>
          </a:p>
          <a:p>
            <a:pPr marL="285750" indent="-285750" eaLnBrk="1" hangingPunct="1">
              <a:spcAft>
                <a:spcPts val="600"/>
              </a:spcAft>
              <a:buClr>
                <a:srgbClr val="FF6600"/>
              </a:buClr>
              <a:buFont typeface="Arial"/>
              <a:buChar char="•"/>
            </a:pPr>
            <a:r>
              <a:rPr lang="en-US" sz="1600" dirty="0" smtClean="0">
                <a:latin typeface="Helvetica Light" charset="0"/>
              </a:rPr>
              <a:t>Provides </a:t>
            </a:r>
            <a:r>
              <a:rPr lang="en-US" sz="1600" dirty="0">
                <a:latin typeface="Helvetica Light" charset="0"/>
              </a:rPr>
              <a:t>high </a:t>
            </a:r>
            <a:r>
              <a:rPr lang="en-US" sz="1600" dirty="0" smtClean="0">
                <a:latin typeface="Helvetica Light" charset="0"/>
              </a:rPr>
              <a:t>flexibility and </a:t>
            </a:r>
            <a:r>
              <a:rPr lang="en-US" sz="1600" dirty="0">
                <a:latin typeface="Helvetica Light" charset="0"/>
              </a:rPr>
              <a:t>multiple component </a:t>
            </a:r>
            <a:r>
              <a:rPr lang="en-US" sz="1600" dirty="0" smtClean="0">
                <a:latin typeface="Helvetica Light" charset="0"/>
              </a:rPr>
              <a:t>mixture</a:t>
            </a:r>
          </a:p>
          <a:p>
            <a:pPr marL="285750" indent="-285750" eaLnBrk="1" hangingPunct="1">
              <a:spcAft>
                <a:spcPts val="600"/>
              </a:spcAft>
              <a:buClr>
                <a:srgbClr val="FF6600"/>
              </a:buClr>
              <a:buFont typeface="Arial"/>
              <a:buChar char="•"/>
            </a:pPr>
            <a:r>
              <a:rPr lang="en-US" sz="1600" dirty="0" smtClean="0">
                <a:latin typeface="Helvetica Light" charset="0"/>
              </a:rPr>
              <a:t>Optimal </a:t>
            </a:r>
            <a:r>
              <a:rPr lang="en-US" sz="1600" dirty="0">
                <a:latin typeface="Helvetica Light" charset="0"/>
              </a:rPr>
              <a:t>pressure, flow, temperature and volume </a:t>
            </a:r>
            <a:r>
              <a:rPr lang="en-US" sz="1600" dirty="0" smtClean="0">
                <a:latin typeface="Helvetica Light" charset="0"/>
              </a:rPr>
              <a:t>control</a:t>
            </a:r>
            <a:r>
              <a:rPr lang="en-US" sz="1600" dirty="0">
                <a:latin typeface="Helvetica Light" charset="0"/>
              </a:rPr>
              <a:t> </a:t>
            </a:r>
            <a:endParaRPr lang="en-CA" sz="1600" dirty="0">
              <a:latin typeface="Helvetica Light" charset="0"/>
            </a:endParaRPr>
          </a:p>
        </p:txBody>
      </p:sp>
      <p:sp>
        <p:nvSpPr>
          <p:cNvPr id="50183" name="TextBox 26"/>
          <p:cNvSpPr txBox="1">
            <a:spLocks noChangeArrowheads="1"/>
          </p:cNvSpPr>
          <p:nvPr/>
        </p:nvSpPr>
        <p:spPr bwMode="auto">
          <a:xfrm>
            <a:off x="3949340" y="280990"/>
            <a:ext cx="1741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Calibration </a:t>
            </a:r>
            <a:r>
              <a:rPr lang="en-US" sz="1400" dirty="0" smtClean="0">
                <a:latin typeface="Helvetica Light" charset="0"/>
              </a:rPr>
              <a:t>Solution</a:t>
            </a:r>
          </a:p>
        </p:txBody>
      </p:sp>
      <p:cxnSp>
        <p:nvCxnSpPr>
          <p:cNvPr id="12" name="Straight Connector 11"/>
          <p:cNvCxnSpPr/>
          <p:nvPr/>
        </p:nvCxnSpPr>
        <p:spPr>
          <a:xfrm>
            <a:off x="386361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descr="Metrological bench (gas + dry).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22" y="761999"/>
            <a:ext cx="2783586" cy="5801044"/>
          </a:xfrm>
          <a:prstGeom prst="rect">
            <a:avLst/>
          </a:prstGeom>
        </p:spPr>
      </p:pic>
      <p:sp>
        <p:nvSpPr>
          <p:cNvPr id="11" name="TextBox 10"/>
          <p:cNvSpPr txBox="1">
            <a:spLocks noChangeAspect="1" noChangeArrowheads="1"/>
          </p:cNvSpPr>
          <p:nvPr/>
        </p:nvSpPr>
        <p:spPr bwMode="auto">
          <a:xfrm>
            <a:off x="8640981" y="6459813"/>
            <a:ext cx="355790"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59</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GO-MetrologicalTestBench-CMYK-B90.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18274"/>
            <a:ext cx="3894138" cy="64372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656972EE-ED08-BE4A-BE23-44467B004993}" type="slidenum">
              <a:rPr lang="en-US" smtClean="0"/>
              <a:pPr/>
              <a:t>6</a:t>
            </a:fld>
            <a:endParaRPr lang="en-US" dirty="0"/>
          </a:p>
        </p:txBody>
      </p:sp>
      <p:sp>
        <p:nvSpPr>
          <p:cNvPr id="53" name="Content Placeholder 52"/>
          <p:cNvSpPr>
            <a:spLocks noGrp="1"/>
          </p:cNvSpPr>
          <p:nvPr>
            <p:ph idx="18"/>
          </p:nvPr>
        </p:nvSpPr>
        <p:spPr/>
        <p:txBody>
          <a:bodyPr/>
          <a:lstStyle/>
          <a:p>
            <a:r>
              <a:rPr lang="en-US" dirty="0" smtClean="0"/>
              <a:t>  </a:t>
            </a:r>
            <a:endParaRPr lang="en-US" dirty="0"/>
          </a:p>
        </p:txBody>
      </p:sp>
      <p:sp>
        <p:nvSpPr>
          <p:cNvPr id="50" name="Title 49"/>
          <p:cNvSpPr>
            <a:spLocks noGrp="1"/>
          </p:cNvSpPr>
          <p:nvPr>
            <p:ph type="title"/>
          </p:nvPr>
        </p:nvSpPr>
        <p:spPr/>
        <p:txBody>
          <a:bodyPr/>
          <a:lstStyle/>
          <a:p>
            <a:r>
              <a:rPr lang="en-US" sz="2400" dirty="0" smtClean="0"/>
              <a:t>ACS. Quality</a:t>
            </a:r>
            <a:endParaRPr lang="en-US" sz="2400" dirty="0"/>
          </a:p>
        </p:txBody>
      </p:sp>
      <p:pic>
        <p:nvPicPr>
          <p:cNvPr id="22" name="Picture 21" descr="Depositphotos_4151513_original.jpg"/>
          <p:cNvPicPr>
            <a:picLocks noChangeAspect="1"/>
          </p:cNvPicPr>
          <p:nvPr/>
        </p:nvPicPr>
        <p:blipFill rotWithShape="1">
          <a:blip r:embed="rId2">
            <a:extLst>
              <a:ext uri="{28A0092B-C50C-407E-A947-70E740481C1C}">
                <a14:useLocalDpi xmlns:a14="http://schemas.microsoft.com/office/drawing/2010/main" val="0"/>
              </a:ext>
            </a:extLst>
          </a:blip>
          <a:srcRect b="21346"/>
          <a:stretch/>
        </p:blipFill>
        <p:spPr>
          <a:xfrm>
            <a:off x="5768575" y="2100623"/>
            <a:ext cx="3375427" cy="4787858"/>
          </a:xfrm>
          <a:prstGeom prst="rect">
            <a:avLst/>
          </a:prstGeom>
        </p:spPr>
      </p:pic>
      <p:pic>
        <p:nvPicPr>
          <p:cNvPr id="3" name="Picture 2"/>
          <p:cNvPicPr>
            <a:picLocks noChangeAspect="1"/>
          </p:cNvPicPr>
          <p:nvPr/>
        </p:nvPicPr>
        <p:blipFill>
          <a:blip r:embed="rId3"/>
          <a:stretch>
            <a:fillRect/>
          </a:stretch>
        </p:blipFill>
        <p:spPr>
          <a:xfrm>
            <a:off x="557716" y="942385"/>
            <a:ext cx="1436187" cy="1723424"/>
          </a:xfrm>
          <a:prstGeom prst="rect">
            <a:avLst/>
          </a:prstGeom>
        </p:spPr>
      </p:pic>
      <p:pic>
        <p:nvPicPr>
          <p:cNvPr id="6" name="Picture 5"/>
          <p:cNvPicPr>
            <a:picLocks noChangeAspect="1"/>
          </p:cNvPicPr>
          <p:nvPr/>
        </p:nvPicPr>
        <p:blipFill>
          <a:blip r:embed="rId4"/>
          <a:stretch>
            <a:fillRect/>
          </a:stretch>
        </p:blipFill>
        <p:spPr>
          <a:xfrm>
            <a:off x="2133601" y="944402"/>
            <a:ext cx="1447800" cy="1737360"/>
          </a:xfrm>
          <a:prstGeom prst="rect">
            <a:avLst/>
          </a:prstGeom>
        </p:spPr>
      </p:pic>
      <p:pic>
        <p:nvPicPr>
          <p:cNvPr id="7" name="Picture 6"/>
          <p:cNvPicPr>
            <a:picLocks noChangeAspect="1"/>
          </p:cNvPicPr>
          <p:nvPr/>
        </p:nvPicPr>
        <p:blipFill>
          <a:blip r:embed="rId5"/>
          <a:stretch>
            <a:fillRect/>
          </a:stretch>
        </p:blipFill>
        <p:spPr>
          <a:xfrm>
            <a:off x="3827598" y="944402"/>
            <a:ext cx="1447800" cy="1737360"/>
          </a:xfrm>
          <a:prstGeom prst="rect">
            <a:avLst/>
          </a:prstGeom>
        </p:spPr>
      </p:pic>
      <p:pic>
        <p:nvPicPr>
          <p:cNvPr id="8" name="Picture 7"/>
          <p:cNvPicPr>
            <a:picLocks noChangeAspect="1"/>
          </p:cNvPicPr>
          <p:nvPr/>
        </p:nvPicPr>
        <p:blipFill>
          <a:blip r:embed="rId6"/>
          <a:stretch>
            <a:fillRect/>
          </a:stretch>
        </p:blipFill>
        <p:spPr>
          <a:xfrm>
            <a:off x="5768573" y="319148"/>
            <a:ext cx="1181100" cy="1417320"/>
          </a:xfrm>
          <a:prstGeom prst="rect">
            <a:avLst/>
          </a:prstGeom>
        </p:spPr>
      </p:pic>
      <p:pic>
        <p:nvPicPr>
          <p:cNvPr id="9" name="Picture 8"/>
          <p:cNvPicPr>
            <a:picLocks noChangeAspect="1"/>
          </p:cNvPicPr>
          <p:nvPr/>
        </p:nvPicPr>
        <p:blipFill>
          <a:blip r:embed="rId7"/>
          <a:stretch>
            <a:fillRect/>
          </a:stretch>
        </p:blipFill>
        <p:spPr>
          <a:xfrm>
            <a:off x="7345499" y="355506"/>
            <a:ext cx="1150802" cy="1380962"/>
          </a:xfrm>
          <a:prstGeom prst="rect">
            <a:avLst/>
          </a:prstGeom>
        </p:spPr>
      </p:pic>
      <p:sp>
        <p:nvSpPr>
          <p:cNvPr id="10" name="Rectangle 9"/>
          <p:cNvSpPr/>
          <p:nvPr/>
        </p:nvSpPr>
        <p:spPr>
          <a:xfrm>
            <a:off x="557715" y="2780456"/>
            <a:ext cx="5030287" cy="3046987"/>
          </a:xfrm>
          <a:prstGeom prst="rect">
            <a:avLst/>
          </a:prstGeom>
        </p:spPr>
        <p:txBody>
          <a:bodyPr wrap="square">
            <a:spAutoFit/>
          </a:bodyPr>
          <a:lstStyle/>
          <a:p>
            <a:r>
              <a:rPr lang="en-US" sz="1200" dirty="0"/>
              <a:t>Offering internationally recognized manufacturing quality, our global operations are supported with industry leading product and service quality, and are certified to ISO 9001, ISO 14001, ISO/TS 16949, ISO 17034 and ISO/IEC 17025. Our commitment to safety, quality and customer service defines our industry leadership.</a:t>
            </a:r>
          </a:p>
          <a:p>
            <a:endParaRPr lang="en-US" sz="1200" dirty="0"/>
          </a:p>
          <a:p>
            <a:r>
              <a:rPr lang="en-US" sz="1200" dirty="0"/>
              <a:t>ACS and its affiliates are committed to maintaining the highest standards in:</a:t>
            </a:r>
          </a:p>
          <a:p>
            <a:r>
              <a:rPr lang="en-US" sz="1200" dirty="0"/>
              <a:t>the technology we develop</a:t>
            </a:r>
          </a:p>
          <a:p>
            <a:r>
              <a:rPr lang="en-US" sz="1200" dirty="0"/>
              <a:t>the products we manufacture</a:t>
            </a:r>
          </a:p>
          <a:p>
            <a:r>
              <a:rPr lang="en-US" sz="1200" dirty="0"/>
              <a:t>the services we provide</a:t>
            </a:r>
          </a:p>
          <a:p>
            <a:endParaRPr lang="en-US" sz="1200" dirty="0"/>
          </a:p>
          <a:p>
            <a:r>
              <a:rPr lang="en-US" sz="1200" dirty="0"/>
              <a:t>Our teams of dedicated employees surpass our quality objectives by:</a:t>
            </a:r>
          </a:p>
          <a:p>
            <a:r>
              <a:rPr lang="en-US" sz="1200" dirty="0"/>
              <a:t>continual improvement</a:t>
            </a:r>
          </a:p>
          <a:p>
            <a:r>
              <a:rPr lang="en-US" sz="1200" dirty="0"/>
              <a:t>superior levels of customer satisfaction and expectations</a:t>
            </a:r>
          </a:p>
          <a:p>
            <a:r>
              <a:rPr lang="en-US" sz="1200" dirty="0"/>
              <a:t>employee empowerment and accountability</a:t>
            </a:r>
          </a:p>
          <a:p>
            <a:r>
              <a:rPr lang="en-US" sz="1200" dirty="0"/>
              <a:t>dedication to excellence</a:t>
            </a:r>
          </a:p>
        </p:txBody>
      </p:sp>
    </p:spTree>
    <p:extLst>
      <p:ext uri="{BB962C8B-B14F-4D97-AF65-F5344CB8AC3E}">
        <p14:creationId xmlns:p14="http://schemas.microsoft.com/office/powerpoint/2010/main" val="519109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9"/>
          <p:cNvSpPr txBox="1">
            <a:spLocks noChangeArrowheads="1"/>
          </p:cNvSpPr>
          <p:nvPr/>
        </p:nvSpPr>
        <p:spPr bwMode="auto">
          <a:xfrm>
            <a:off x="4320000" y="1332002"/>
            <a:ext cx="35667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Standard calibration </a:t>
            </a:r>
            <a:r>
              <a:rPr lang="en-US" sz="1600" dirty="0" smtClean="0">
                <a:latin typeface="Helvetica Light" charset="0"/>
              </a:rPr>
              <a:t>reference for the large Metrological Test Bench</a:t>
            </a:r>
          </a:p>
          <a:p>
            <a:pPr marL="285750" indent="-285750" eaLnBrk="1" hangingPunct="1">
              <a:spcAft>
                <a:spcPts val="600"/>
              </a:spcAft>
              <a:buClr>
                <a:srgbClr val="FF6600"/>
              </a:buClr>
              <a:buFont typeface="Arial"/>
              <a:buChar char="•"/>
            </a:pPr>
            <a:r>
              <a:rPr lang="en-US" sz="1600" dirty="0" smtClean="0">
                <a:latin typeface="Helvetica Light" charset="0"/>
              </a:rPr>
              <a:t>Small </a:t>
            </a:r>
            <a:r>
              <a:rPr lang="en-US" sz="1600" dirty="0">
                <a:latin typeface="Helvetica Light" charset="0"/>
              </a:rPr>
              <a:t>calibration bench </a:t>
            </a:r>
            <a:r>
              <a:rPr lang="en-US" sz="1600" dirty="0" smtClean="0">
                <a:latin typeface="Helvetica Light" charset="0"/>
              </a:rPr>
              <a:t>used in conjunction with the larger bench </a:t>
            </a:r>
          </a:p>
          <a:p>
            <a:pPr marL="285750" indent="-285750" eaLnBrk="1" hangingPunct="1">
              <a:spcAft>
                <a:spcPts val="600"/>
              </a:spcAft>
              <a:buClr>
                <a:srgbClr val="FF6600"/>
              </a:buClr>
              <a:buFont typeface="Arial"/>
              <a:buChar char="•"/>
            </a:pPr>
            <a:r>
              <a:rPr lang="en-US" sz="1600" dirty="0" smtClean="0">
                <a:latin typeface="Helvetica Light" charset="0"/>
              </a:rPr>
              <a:t>Reduces downtime as a result of the need for external recalibration</a:t>
            </a:r>
            <a:endParaRPr lang="en-CA" sz="1600" dirty="0">
              <a:latin typeface="Helvetica Light" charset="0"/>
            </a:endParaRPr>
          </a:p>
        </p:txBody>
      </p:sp>
      <p:pic>
        <p:nvPicPr>
          <p:cNvPr id="3" name="Picture 2" descr="NEW small bench.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1222" y="1332001"/>
            <a:ext cx="2808000" cy="4538333"/>
          </a:xfrm>
          <a:prstGeom prst="rect">
            <a:avLst/>
          </a:prstGeom>
        </p:spPr>
      </p:pic>
      <p:sp>
        <p:nvSpPr>
          <p:cNvPr id="13"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60</a:t>
            </a:fld>
            <a:endParaRPr lang="en-US" sz="1600" b="1" dirty="0">
              <a:solidFill>
                <a:schemeClr val="bg1"/>
              </a:solidFill>
              <a:latin typeface="Helvetica Light"/>
              <a:cs typeface="Helvetica Light"/>
            </a:endParaRPr>
          </a:p>
        </p:txBody>
      </p:sp>
      <p:pic>
        <p:nvPicPr>
          <p:cNvPr id="15"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6"/>
          <p:cNvSpPr txBox="1">
            <a:spLocks noChangeArrowheads="1"/>
          </p:cNvSpPr>
          <p:nvPr/>
        </p:nvSpPr>
        <p:spPr bwMode="auto">
          <a:xfrm>
            <a:off x="3949340" y="280990"/>
            <a:ext cx="1741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Calibration </a:t>
            </a:r>
            <a:r>
              <a:rPr lang="en-US" sz="1400" dirty="0" smtClean="0">
                <a:latin typeface="Helvetica Light" charset="0"/>
              </a:rPr>
              <a:t>Solution</a:t>
            </a:r>
          </a:p>
        </p:txBody>
      </p:sp>
      <p:cxnSp>
        <p:nvCxnSpPr>
          <p:cNvPr id="10" name="Straight Connector 9"/>
          <p:cNvCxnSpPr/>
          <p:nvPr/>
        </p:nvCxnSpPr>
        <p:spPr>
          <a:xfrm>
            <a:off x="386361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GO-MetrologicalTestBench-CMYK-B90.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18274"/>
            <a:ext cx="3894138" cy="643726"/>
          </a:xfrm>
          <a:prstGeom prst="rect">
            <a:avLst/>
          </a:prstGeom>
        </p:spPr>
      </p:pic>
    </p:spTree>
    <p:extLst>
      <p:ext uri="{BB962C8B-B14F-4D97-AF65-F5344CB8AC3E}">
        <p14:creationId xmlns:p14="http://schemas.microsoft.com/office/powerpoint/2010/main" val="325808360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Alcohol Reference Solutions</a:t>
            </a:r>
          </a:p>
        </p:txBody>
      </p:sp>
      <p:sp>
        <p:nvSpPr>
          <p:cNvPr id="51202" name="Picture 2" descr="ars.png"/>
          <p:cNvSpPr>
            <a:spLocks noChangeAspect="1"/>
          </p:cNvSpPr>
          <p:nvPr/>
        </p:nvSpPr>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1203" name="Picture 7" descr="Screen Shot 2016-05-16 at 2.41.2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6354" y="2389188"/>
            <a:ext cx="15541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r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26"/>
          <p:cNvSpPr txBox="1">
            <a:spLocks noChangeArrowheads="1"/>
          </p:cNvSpPr>
          <p:nvPr/>
        </p:nvSpPr>
        <p:spPr bwMode="auto">
          <a:xfrm>
            <a:off x="1239838" y="280990"/>
            <a:ext cx="23502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Alcohol Reference Solution</a:t>
            </a:r>
          </a:p>
        </p:txBody>
      </p:sp>
      <p:cxnSp>
        <p:nvCxnSpPr>
          <p:cNvPr id="31" name="Straight Connector 30"/>
          <p:cNvCxnSpPr/>
          <p:nvPr/>
        </p:nvCxnSpPr>
        <p:spPr>
          <a:xfrm>
            <a:off x="1154113"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52230" name="Picture 17" descr="Screen Shot 2016-05-16 at 2.41.28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1288" y="200025"/>
            <a:ext cx="10096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9"/>
          <p:cNvSpPr txBox="1">
            <a:spLocks noChangeArrowheads="1"/>
          </p:cNvSpPr>
          <p:nvPr/>
        </p:nvSpPr>
        <p:spPr bwMode="auto">
          <a:xfrm>
            <a:off x="4320000" y="1332000"/>
            <a:ext cx="3566700" cy="253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Premixed and </a:t>
            </a:r>
            <a:r>
              <a:rPr lang="en-CA" sz="1600" dirty="0">
                <a:latin typeface="Helvetica Light" charset="0"/>
              </a:rPr>
              <a:t>ready for </a:t>
            </a:r>
            <a:r>
              <a:rPr lang="en-CA" sz="1600" dirty="0" smtClean="0">
                <a:latin typeface="Helvetica Light" charset="0"/>
              </a:rPr>
              <a:t>immediate use </a:t>
            </a:r>
            <a:r>
              <a:rPr lang="en-CA" sz="1600" dirty="0">
                <a:latin typeface="Helvetica Light" charset="0"/>
              </a:rPr>
              <a:t>with a breath alcohol </a:t>
            </a:r>
            <a:r>
              <a:rPr lang="en-CA" sz="1600" dirty="0" smtClean="0">
                <a:latin typeface="Helvetica Light" charset="0"/>
              </a:rPr>
              <a:t>simulator</a:t>
            </a:r>
          </a:p>
          <a:p>
            <a:pPr marL="285750" indent="-285750" eaLnBrk="1" hangingPunct="1">
              <a:spcAft>
                <a:spcPts val="600"/>
              </a:spcAft>
              <a:buClr>
                <a:srgbClr val="FF6600"/>
              </a:buClr>
              <a:buFont typeface="Arial"/>
              <a:buChar char="•"/>
            </a:pPr>
            <a:r>
              <a:rPr lang="en-CA" sz="1600" dirty="0" smtClean="0">
                <a:latin typeface="Helvetica Light" charset="0"/>
              </a:rPr>
              <a:t>Eliminates </a:t>
            </a:r>
            <a:r>
              <a:rPr lang="en-CA" sz="1600" dirty="0">
                <a:latin typeface="Helvetica Light" charset="0"/>
              </a:rPr>
              <a:t>the requirement of mixing in the </a:t>
            </a:r>
            <a:r>
              <a:rPr lang="en-CA" sz="1600" dirty="0" smtClean="0">
                <a:latin typeface="Helvetica Light" charset="0"/>
              </a:rPr>
              <a:t>field</a:t>
            </a:r>
          </a:p>
          <a:p>
            <a:pPr marL="285750" indent="-285750" eaLnBrk="1" hangingPunct="1">
              <a:spcAft>
                <a:spcPts val="600"/>
              </a:spcAft>
              <a:buClr>
                <a:srgbClr val="FF6600"/>
              </a:buClr>
              <a:buFont typeface="Arial"/>
              <a:buChar char="•"/>
            </a:pPr>
            <a:r>
              <a:rPr lang="en-US" sz="1600" dirty="0" smtClean="0">
                <a:latin typeface="Helvetica Light" charset="0"/>
              </a:rPr>
              <a:t>Accuracy </a:t>
            </a:r>
            <a:r>
              <a:rPr lang="en-US" sz="1600" dirty="0">
                <a:latin typeface="Helvetica Light" charset="0"/>
              </a:rPr>
              <a:t>of the </a:t>
            </a:r>
            <a:r>
              <a:rPr lang="en-US" sz="1600" dirty="0" smtClean="0">
                <a:latin typeface="Helvetica Light" charset="0"/>
              </a:rPr>
              <a:t>concentration </a:t>
            </a:r>
            <a:r>
              <a:rPr lang="en-US" sz="1600" dirty="0">
                <a:latin typeface="Helvetica Light" charset="0"/>
              </a:rPr>
              <a:t>is traceable to </a:t>
            </a:r>
            <a:r>
              <a:rPr lang="en-CA" sz="1600" dirty="0" smtClean="0">
                <a:latin typeface="Helvetica Light" charset="0"/>
              </a:rPr>
              <a:t>NIST reference standard</a:t>
            </a:r>
          </a:p>
          <a:p>
            <a:pPr marL="285750" indent="-285750" eaLnBrk="1" hangingPunct="1">
              <a:spcAft>
                <a:spcPts val="600"/>
              </a:spcAft>
              <a:buClr>
                <a:srgbClr val="FF6600"/>
              </a:buClr>
              <a:buFont typeface="Arial"/>
              <a:buChar char="•"/>
            </a:pPr>
            <a:r>
              <a:rPr lang="en-CA" sz="1600" dirty="0" smtClean="0">
                <a:latin typeface="Helvetica Light" charset="0"/>
              </a:rPr>
              <a:t>Verified 2 </a:t>
            </a:r>
            <a:r>
              <a:rPr lang="en-CA" sz="1600" dirty="0">
                <a:latin typeface="Helvetica Light" charset="0"/>
              </a:rPr>
              <a:t>year shelf </a:t>
            </a:r>
            <a:r>
              <a:rPr lang="en-CA" sz="1600" dirty="0" smtClean="0">
                <a:latin typeface="Helvetica Light" charset="0"/>
              </a:rPr>
              <a:t>life</a:t>
            </a:r>
            <a:endParaRPr lang="en-CA" sz="1600" dirty="0">
              <a:latin typeface="Helvetica Light" charset="0"/>
            </a:endParaRPr>
          </a:p>
        </p:txBody>
      </p:sp>
      <p:pic>
        <p:nvPicPr>
          <p:cNvPr id="52233" name="Picture 9" descr="AlcoholReferenceSoluti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20776" y="896938"/>
            <a:ext cx="2655310" cy="528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spect="1" noChangeArrowheads="1"/>
          </p:cNvSpPr>
          <p:nvPr/>
        </p:nvSpPr>
        <p:spPr bwMode="auto">
          <a:xfrm>
            <a:off x="8630363" y="6459813"/>
            <a:ext cx="377026"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62</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lert J5 case 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 name="Title 1"/>
          <p:cNvSpPr txBox="1">
            <a:spLocks/>
          </p:cNvSpPr>
          <p:nvPr/>
        </p:nvSpPr>
        <p:spPr>
          <a:xfrm>
            <a:off x="0" y="4652965"/>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cs typeface="Helvetica Light"/>
              </a:rPr>
              <a:t>Accessories</a:t>
            </a:r>
          </a:p>
        </p:txBody>
      </p:sp>
    </p:spTree>
    <p:extLst>
      <p:ext uri="{BB962C8B-B14F-4D97-AF65-F5344CB8AC3E}">
        <p14:creationId xmlns:p14="http://schemas.microsoft.com/office/powerpoint/2010/main" val="5254742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n-US" sz="1400">
              <a:latin typeface="Helvetica Light" charset="0"/>
            </a:endParaRPr>
          </a:p>
        </p:txBody>
      </p:sp>
      <p:sp>
        <p:nvSpPr>
          <p:cNvPr id="6" name="TextBox 15"/>
          <p:cNvSpPr txBox="1">
            <a:spLocks noChangeArrowheads="1"/>
          </p:cNvSpPr>
          <p:nvPr/>
        </p:nvSpPr>
        <p:spPr bwMode="auto">
          <a:xfrm>
            <a:off x="7937" y="2683919"/>
            <a:ext cx="389413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200" b="1" spc="140" dirty="0" smtClean="0">
                <a:solidFill>
                  <a:srgbClr val="404040"/>
                </a:solidFill>
                <a:latin typeface="Futura Std Heavy"/>
                <a:cs typeface="Futura Std Heavy"/>
              </a:rPr>
              <a:t>MOUTHPIECES</a:t>
            </a:r>
            <a:endParaRPr lang="en-US" sz="4000" b="1" spc="140" dirty="0" smtClean="0">
              <a:solidFill>
                <a:srgbClr val="404040"/>
              </a:solidFill>
              <a:latin typeface="Futura Std Heavy"/>
              <a:cs typeface="Futura Std Heavy"/>
            </a:endParaRPr>
          </a:p>
        </p:txBody>
      </p:sp>
      <p:sp>
        <p:nvSpPr>
          <p:cNvPr id="38915" name="Picture 3" descr="alcolockLR.png"/>
          <p:cNvSpPr>
            <a:spLocks noChangeAspect="1"/>
          </p:cNvSpPr>
          <p:nvPr/>
        </p:nvSpPr>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 name="Picture 1" descr="BRO-Mouthpieces-Cover.psd"/>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94138" y="0"/>
            <a:ext cx="5249862" cy="6858000"/>
          </a:xfrm>
          <a:prstGeom prst="rect">
            <a:avLst/>
          </a:prstGeom>
        </p:spPr>
      </p:pic>
    </p:spTree>
    <p:extLst>
      <p:ext uri="{BB962C8B-B14F-4D97-AF65-F5344CB8AC3E}">
        <p14:creationId xmlns:p14="http://schemas.microsoft.com/office/powerpoint/2010/main" val="33463846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TextBox 9"/>
          <p:cNvSpPr txBox="1">
            <a:spLocks noChangeArrowheads="1"/>
          </p:cNvSpPr>
          <p:nvPr/>
        </p:nvSpPr>
        <p:spPr bwMode="auto">
          <a:xfrm>
            <a:off x="4320000" y="1332000"/>
            <a:ext cx="35667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Individually wrapped</a:t>
            </a:r>
          </a:p>
          <a:p>
            <a:pPr marL="285750" indent="-285750" eaLnBrk="1" hangingPunct="1">
              <a:spcAft>
                <a:spcPts val="600"/>
              </a:spcAft>
              <a:buClr>
                <a:srgbClr val="FF6600"/>
              </a:buClr>
              <a:buFont typeface="Arial"/>
              <a:buChar char="•"/>
            </a:pPr>
            <a:r>
              <a:rPr lang="en-CA" sz="1600" dirty="0">
                <a:latin typeface="Helvetica Light" charset="0"/>
              </a:rPr>
              <a:t>U</a:t>
            </a:r>
            <a:r>
              <a:rPr lang="en-CA" sz="1600" dirty="0" smtClean="0">
                <a:latin typeface="Helvetica Light" charset="0"/>
              </a:rPr>
              <a:t>sed </a:t>
            </a:r>
            <a:r>
              <a:rPr lang="en-CA" sz="1600" dirty="0">
                <a:latin typeface="Helvetica Light" charset="0"/>
              </a:rPr>
              <a:t>in all </a:t>
            </a:r>
            <a:r>
              <a:rPr lang="en-CA" sz="1600" dirty="0" smtClean="0">
                <a:latin typeface="Helvetica Light" charset="0"/>
              </a:rPr>
              <a:t>ACS breath </a:t>
            </a:r>
            <a:r>
              <a:rPr lang="en-CA" sz="1600" dirty="0">
                <a:latin typeface="Helvetica Light" charset="0"/>
              </a:rPr>
              <a:t>alcohol </a:t>
            </a:r>
            <a:r>
              <a:rPr lang="en-CA" sz="1600" dirty="0" smtClean="0">
                <a:latin typeface="Helvetica Light" charset="0"/>
              </a:rPr>
              <a:t>testers</a:t>
            </a:r>
          </a:p>
          <a:p>
            <a:pPr marL="285750" indent="-285750" eaLnBrk="1" hangingPunct="1">
              <a:spcAft>
                <a:spcPts val="600"/>
              </a:spcAft>
              <a:buClr>
                <a:srgbClr val="FF6600"/>
              </a:buClr>
              <a:buFont typeface="Arial"/>
              <a:buChar char="•"/>
            </a:pPr>
            <a:r>
              <a:rPr lang="en-CA" sz="1600" dirty="0" smtClean="0">
                <a:latin typeface="Helvetica Light" charset="0"/>
              </a:rPr>
              <a:t>Compatible </a:t>
            </a:r>
            <a:r>
              <a:rPr lang="en-CA" sz="1600" dirty="0">
                <a:latin typeface="Helvetica Light" charset="0"/>
              </a:rPr>
              <a:t>with </a:t>
            </a:r>
            <a:r>
              <a:rPr lang="en-CA" sz="1600" dirty="0" smtClean="0">
                <a:latin typeface="Helvetica Light" charset="0"/>
              </a:rPr>
              <a:t>other breath </a:t>
            </a:r>
            <a:r>
              <a:rPr lang="en-CA" sz="1600" dirty="0">
                <a:latin typeface="Helvetica Light" charset="0"/>
              </a:rPr>
              <a:t>alcohol </a:t>
            </a:r>
            <a:r>
              <a:rPr lang="en-CA" sz="1600" dirty="0" smtClean="0">
                <a:latin typeface="Helvetica Light" charset="0"/>
              </a:rPr>
              <a:t>testers</a:t>
            </a:r>
          </a:p>
        </p:txBody>
      </p:sp>
      <p:sp>
        <p:nvSpPr>
          <p:cNvPr id="12" name="TextBox 10"/>
          <p:cNvSpPr txBox="1">
            <a:spLocks noChangeAspect="1" noChangeArrowheads="1"/>
          </p:cNvSpPr>
          <p:nvPr/>
        </p:nvSpPr>
        <p:spPr bwMode="auto">
          <a:xfrm>
            <a:off x="8630363" y="6459813"/>
            <a:ext cx="377026"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65</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320883" y="1394087"/>
            <a:ext cx="1893913" cy="1803778"/>
            <a:chOff x="423334" y="601332"/>
            <a:chExt cx="1893913" cy="1803778"/>
          </a:xfrm>
        </p:grpSpPr>
        <p:pic>
          <p:nvPicPr>
            <p:cNvPr id="10" name="Picture 9" descr="ASIV-MOUTHPIEC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3334" y="601332"/>
              <a:ext cx="1893913" cy="1800000"/>
            </a:xfrm>
            <a:prstGeom prst="rect">
              <a:avLst/>
            </a:prstGeom>
          </p:spPr>
        </p:pic>
        <p:sp>
          <p:nvSpPr>
            <p:cNvPr id="11" name="TextBox 26"/>
            <p:cNvSpPr txBox="1">
              <a:spLocks noChangeArrowheads="1"/>
            </p:cNvSpPr>
            <p:nvPr/>
          </p:nvSpPr>
          <p:spPr bwMode="auto">
            <a:xfrm>
              <a:off x="1120775" y="2097333"/>
              <a:ext cx="5822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ASIV</a:t>
              </a:r>
              <a:endParaRPr lang="en-US" sz="1400" dirty="0">
                <a:solidFill>
                  <a:srgbClr val="808080"/>
                </a:solidFill>
                <a:latin typeface="Helvetica Light" charset="0"/>
              </a:endParaRPr>
            </a:p>
          </p:txBody>
        </p:sp>
      </p:grpSp>
      <p:grpSp>
        <p:nvGrpSpPr>
          <p:cNvPr id="3" name="Group 2"/>
          <p:cNvGrpSpPr/>
          <p:nvPr/>
        </p:nvGrpSpPr>
        <p:grpSpPr>
          <a:xfrm>
            <a:off x="423338" y="1005551"/>
            <a:ext cx="2002753" cy="1444312"/>
            <a:chOff x="2124654" y="1518904"/>
            <a:chExt cx="2002753" cy="1444312"/>
          </a:xfrm>
        </p:grpSpPr>
        <p:pic>
          <p:nvPicPr>
            <p:cNvPr id="15" name="Picture 14" descr="SQUARE-MOUTHPIEC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24654" y="1518904"/>
              <a:ext cx="2002753" cy="1290424"/>
            </a:xfrm>
            <a:prstGeom prst="rect">
              <a:avLst/>
            </a:prstGeom>
          </p:spPr>
        </p:pic>
        <p:sp>
          <p:nvSpPr>
            <p:cNvPr id="16" name="TextBox 26"/>
            <p:cNvSpPr txBox="1">
              <a:spLocks noChangeArrowheads="1"/>
            </p:cNvSpPr>
            <p:nvPr/>
          </p:nvSpPr>
          <p:spPr bwMode="auto">
            <a:xfrm>
              <a:off x="2326146" y="2655439"/>
              <a:ext cx="7633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Square</a:t>
              </a:r>
              <a:endParaRPr lang="en-US" sz="1400" dirty="0">
                <a:solidFill>
                  <a:srgbClr val="808080"/>
                </a:solidFill>
                <a:latin typeface="Helvetica Light" charset="0"/>
              </a:endParaRPr>
            </a:p>
          </p:txBody>
        </p:sp>
      </p:grpSp>
      <p:grpSp>
        <p:nvGrpSpPr>
          <p:cNvPr id="4" name="Group 3"/>
          <p:cNvGrpSpPr/>
          <p:nvPr/>
        </p:nvGrpSpPr>
        <p:grpSpPr>
          <a:xfrm rot="748539">
            <a:off x="4694978" y="4904083"/>
            <a:ext cx="3186643" cy="1301033"/>
            <a:chOff x="905039" y="3017739"/>
            <a:chExt cx="2970214" cy="1143816"/>
          </a:xfrm>
        </p:grpSpPr>
        <p:pic>
          <p:nvPicPr>
            <p:cNvPr id="17" name="Picture 16" descr="STRAIGHT-TUBE-MOUTHPIEC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5039" y="3017739"/>
              <a:ext cx="2921000" cy="1143816"/>
            </a:xfrm>
            <a:prstGeom prst="rect">
              <a:avLst/>
            </a:prstGeom>
          </p:spPr>
        </p:pic>
        <p:sp>
          <p:nvSpPr>
            <p:cNvPr id="18" name="TextBox 26"/>
            <p:cNvSpPr txBox="1">
              <a:spLocks noChangeArrowheads="1"/>
            </p:cNvSpPr>
            <p:nvPr/>
          </p:nvSpPr>
          <p:spPr bwMode="auto">
            <a:xfrm rot="20851461">
              <a:off x="2745268" y="3568555"/>
              <a:ext cx="1129985" cy="2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Straight tube</a:t>
              </a:r>
              <a:endParaRPr lang="en-US" sz="1400" dirty="0">
                <a:solidFill>
                  <a:srgbClr val="808080"/>
                </a:solidFill>
                <a:latin typeface="Helvetica Light" charset="0"/>
              </a:endParaRPr>
            </a:p>
          </p:txBody>
        </p:sp>
      </p:grpSp>
      <p:grpSp>
        <p:nvGrpSpPr>
          <p:cNvPr id="5" name="Group 4"/>
          <p:cNvGrpSpPr/>
          <p:nvPr/>
        </p:nvGrpSpPr>
        <p:grpSpPr>
          <a:xfrm rot="661079">
            <a:off x="4650885" y="2721407"/>
            <a:ext cx="2963333" cy="1261444"/>
            <a:chOff x="4923367" y="3196500"/>
            <a:chExt cx="2963333" cy="1261444"/>
          </a:xfrm>
        </p:grpSpPr>
        <p:pic>
          <p:nvPicPr>
            <p:cNvPr id="20" name="Picture 19" descr="SAF’IR-MOUTHPIECE.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23367" y="3196500"/>
              <a:ext cx="2963333" cy="1261444"/>
            </a:xfrm>
            <a:prstGeom prst="rect">
              <a:avLst/>
            </a:prstGeom>
          </p:spPr>
        </p:pic>
        <p:sp>
          <p:nvSpPr>
            <p:cNvPr id="21" name="TextBox 26"/>
            <p:cNvSpPr txBox="1">
              <a:spLocks noChangeArrowheads="1"/>
            </p:cNvSpPr>
            <p:nvPr/>
          </p:nvSpPr>
          <p:spPr bwMode="auto">
            <a:xfrm rot="20938921">
              <a:off x="7205071" y="3916623"/>
              <a:ext cx="6536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Saf’IR</a:t>
              </a:r>
              <a:endParaRPr lang="en-US" sz="1400" dirty="0">
                <a:solidFill>
                  <a:srgbClr val="808080"/>
                </a:solidFill>
                <a:latin typeface="Helvetica Light" charset="0"/>
              </a:endParaRPr>
            </a:p>
          </p:txBody>
        </p:sp>
      </p:grpSp>
      <p:grpSp>
        <p:nvGrpSpPr>
          <p:cNvPr id="6" name="Group 5"/>
          <p:cNvGrpSpPr/>
          <p:nvPr/>
        </p:nvGrpSpPr>
        <p:grpSpPr>
          <a:xfrm rot="593684">
            <a:off x="4645135" y="3788379"/>
            <a:ext cx="3287889" cy="1302778"/>
            <a:chOff x="397623" y="3203964"/>
            <a:chExt cx="3287889" cy="1302778"/>
          </a:xfrm>
        </p:grpSpPr>
        <p:pic>
          <p:nvPicPr>
            <p:cNvPr id="23" name="Picture 22" descr="PRESSURE-TUBE-MOUTHPIECE.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97623" y="3203964"/>
              <a:ext cx="3287889" cy="1302778"/>
            </a:xfrm>
            <a:prstGeom prst="rect">
              <a:avLst/>
            </a:prstGeom>
          </p:spPr>
        </p:pic>
        <p:sp>
          <p:nvSpPr>
            <p:cNvPr id="24" name="TextBox 26"/>
            <p:cNvSpPr txBox="1">
              <a:spLocks noChangeArrowheads="1"/>
            </p:cNvSpPr>
            <p:nvPr/>
          </p:nvSpPr>
          <p:spPr bwMode="auto">
            <a:xfrm rot="21006316">
              <a:off x="2318187" y="3898863"/>
              <a:ext cx="13020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Pressure tube</a:t>
              </a:r>
              <a:endParaRPr lang="en-US" sz="1400" dirty="0">
                <a:solidFill>
                  <a:srgbClr val="808080"/>
                </a:solidFill>
                <a:latin typeface="Helvetica Light" charset="0"/>
              </a:endParaRPr>
            </a:p>
          </p:txBody>
        </p:sp>
      </p:grpSp>
      <p:grpSp>
        <p:nvGrpSpPr>
          <p:cNvPr id="7" name="Group 6"/>
          <p:cNvGrpSpPr/>
          <p:nvPr/>
        </p:nvGrpSpPr>
        <p:grpSpPr>
          <a:xfrm>
            <a:off x="644232" y="2937136"/>
            <a:ext cx="1781859" cy="1501846"/>
            <a:chOff x="2212496" y="2659681"/>
            <a:chExt cx="1781859" cy="1501844"/>
          </a:xfrm>
        </p:grpSpPr>
        <p:pic>
          <p:nvPicPr>
            <p:cNvPr id="26" name="Picture 25" descr="Mouthpiece-Round-#95-000145.psd"/>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12496" y="2659681"/>
              <a:ext cx="1676653" cy="1431289"/>
            </a:xfrm>
            <a:prstGeom prst="rect">
              <a:avLst/>
            </a:prstGeom>
          </p:spPr>
        </p:pic>
        <p:sp>
          <p:nvSpPr>
            <p:cNvPr id="27" name="TextBox 26"/>
            <p:cNvSpPr txBox="1">
              <a:spLocks noChangeArrowheads="1"/>
            </p:cNvSpPr>
            <p:nvPr/>
          </p:nvSpPr>
          <p:spPr bwMode="auto">
            <a:xfrm>
              <a:off x="3258256" y="3853748"/>
              <a:ext cx="7360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R-Flow</a:t>
              </a:r>
              <a:endParaRPr lang="en-US" sz="1400" dirty="0">
                <a:solidFill>
                  <a:srgbClr val="808080"/>
                </a:solidFill>
                <a:latin typeface="Helvetica Light" charset="0"/>
              </a:endParaRPr>
            </a:p>
          </p:txBody>
        </p:sp>
      </p:grpSp>
      <p:grpSp>
        <p:nvGrpSpPr>
          <p:cNvPr id="8" name="Group 7"/>
          <p:cNvGrpSpPr/>
          <p:nvPr/>
        </p:nvGrpSpPr>
        <p:grpSpPr>
          <a:xfrm rot="10461846">
            <a:off x="495638" y="4836758"/>
            <a:ext cx="1801261" cy="1579755"/>
            <a:chOff x="624825" y="4333168"/>
            <a:chExt cx="1801261" cy="1579753"/>
          </a:xfrm>
        </p:grpSpPr>
        <p:pic>
          <p:nvPicPr>
            <p:cNvPr id="28" name="Picture 27" descr="OVAL-MOUTHPIECE.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24825" y="4519243"/>
              <a:ext cx="1801261" cy="1393678"/>
            </a:xfrm>
            <a:prstGeom prst="rect">
              <a:avLst/>
            </a:prstGeom>
          </p:spPr>
        </p:pic>
        <p:sp>
          <p:nvSpPr>
            <p:cNvPr id="30" name="TextBox 29"/>
            <p:cNvSpPr txBox="1">
              <a:spLocks noChangeArrowheads="1"/>
            </p:cNvSpPr>
            <p:nvPr/>
          </p:nvSpPr>
          <p:spPr bwMode="auto">
            <a:xfrm rot="11138154">
              <a:off x="1587286" y="4333168"/>
              <a:ext cx="5537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Oval</a:t>
              </a:r>
              <a:endParaRPr lang="en-US" sz="1400" dirty="0">
                <a:solidFill>
                  <a:srgbClr val="808080"/>
                </a:solidFill>
                <a:latin typeface="Helvetica Light" charset="0"/>
              </a:endParaRPr>
            </a:p>
          </p:txBody>
        </p:sp>
      </p:grpSp>
      <p:grpSp>
        <p:nvGrpSpPr>
          <p:cNvPr id="9" name="Group 8"/>
          <p:cNvGrpSpPr/>
          <p:nvPr/>
        </p:nvGrpSpPr>
        <p:grpSpPr>
          <a:xfrm>
            <a:off x="2654893" y="3965531"/>
            <a:ext cx="1665111" cy="1616603"/>
            <a:chOff x="2654889" y="3652780"/>
            <a:chExt cx="1665111" cy="1616603"/>
          </a:xfrm>
        </p:grpSpPr>
        <p:pic>
          <p:nvPicPr>
            <p:cNvPr id="32" name="Picture 31" descr="ROUND-MOUTHPIECE.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654889" y="3652780"/>
              <a:ext cx="1665111" cy="1608667"/>
            </a:xfrm>
            <a:prstGeom prst="rect">
              <a:avLst/>
            </a:prstGeom>
          </p:spPr>
        </p:pic>
        <p:sp>
          <p:nvSpPr>
            <p:cNvPr id="33" name="TextBox 32"/>
            <p:cNvSpPr txBox="1">
              <a:spLocks noChangeArrowheads="1"/>
            </p:cNvSpPr>
            <p:nvPr/>
          </p:nvSpPr>
          <p:spPr bwMode="auto">
            <a:xfrm>
              <a:off x="3526432" y="4961606"/>
              <a:ext cx="71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Round</a:t>
              </a:r>
              <a:endParaRPr lang="en-US" sz="1400" dirty="0">
                <a:solidFill>
                  <a:srgbClr val="808080"/>
                </a:solidFill>
                <a:latin typeface="Helvetica Light" charset="0"/>
              </a:endParaRPr>
            </a:p>
          </p:txBody>
        </p:sp>
      </p:grpSp>
      <p:sp>
        <p:nvSpPr>
          <p:cNvPr id="31" name="TextBox 15"/>
          <p:cNvSpPr txBox="1">
            <a:spLocks noChangeArrowheads="1"/>
          </p:cNvSpPr>
          <p:nvPr/>
        </p:nvSpPr>
        <p:spPr bwMode="auto">
          <a:xfrm>
            <a:off x="141288" y="121262"/>
            <a:ext cx="3894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spc="140" dirty="0" smtClean="0">
                <a:solidFill>
                  <a:srgbClr val="404040"/>
                </a:solidFill>
                <a:latin typeface="Futura Std Heavy"/>
                <a:cs typeface="Futura Std Heavy"/>
              </a:rPr>
              <a:t>MOUTHPIECES</a:t>
            </a:r>
            <a:endParaRPr lang="en-US" sz="4000" b="1" spc="140" dirty="0" smtClean="0">
              <a:solidFill>
                <a:srgbClr val="404040"/>
              </a:solidFill>
              <a:latin typeface="Futura Std Heavy"/>
              <a:cs typeface="Futura Std Heavy"/>
            </a:endParaRPr>
          </a:p>
        </p:txBody>
      </p:sp>
      <p:sp>
        <p:nvSpPr>
          <p:cNvPr id="34" name="TextBox 26"/>
          <p:cNvSpPr txBox="1">
            <a:spLocks noChangeArrowheads="1"/>
          </p:cNvSpPr>
          <p:nvPr/>
        </p:nvSpPr>
        <p:spPr bwMode="auto">
          <a:xfrm>
            <a:off x="2919478" y="219606"/>
            <a:ext cx="11724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Accessories</a:t>
            </a:r>
            <a:endParaRPr lang="en-US" sz="1400" dirty="0">
              <a:latin typeface="Helvetica Light" charset="0"/>
            </a:endParaRPr>
          </a:p>
        </p:txBody>
      </p:sp>
      <p:cxnSp>
        <p:nvCxnSpPr>
          <p:cNvPr id="35" name="Straight Connector 34"/>
          <p:cNvCxnSpPr/>
          <p:nvPr/>
        </p:nvCxnSpPr>
        <p:spPr>
          <a:xfrm>
            <a:off x="2833749" y="227542"/>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23732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5"/>
          <p:cNvSpPr txBox="1">
            <a:spLocks noChangeArrowheads="1"/>
          </p:cNvSpPr>
          <p:nvPr/>
        </p:nvSpPr>
        <p:spPr bwMode="auto">
          <a:xfrm>
            <a:off x="0" y="3068641"/>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n-US" sz="1400">
              <a:latin typeface="Helvetica Light" charset="0"/>
            </a:endParaRPr>
          </a:p>
        </p:txBody>
      </p:sp>
      <p:sp>
        <p:nvSpPr>
          <p:cNvPr id="38915" name="Picture 3" descr="alcolockLR.png"/>
          <p:cNvSpPr>
            <a:spLocks noChangeAspect="1"/>
          </p:cNvSpPr>
          <p:nvPr/>
        </p:nvSpPr>
        <p:spPr bwMode="auto">
          <a:xfrm>
            <a:off x="3902076"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 name="Picture 2" descr="Screen Shot 2017-11-14 at 5.14.30 PM.png"/>
          <p:cNvPicPr>
            <a:picLocks noChangeAspect="1"/>
          </p:cNvPicPr>
          <p:nvPr/>
        </p:nvPicPr>
        <p:blipFill rotWithShape="1">
          <a:blip r:embed="rId2" cstate="print">
            <a:extLst>
              <a:ext uri="{28A0092B-C50C-407E-A947-70E740481C1C}">
                <a14:useLocalDpi xmlns:a14="http://schemas.microsoft.com/office/drawing/2010/main"/>
              </a:ext>
            </a:extLst>
          </a:blip>
          <a:srcRect r="-151"/>
          <a:stretch/>
        </p:blipFill>
        <p:spPr>
          <a:xfrm>
            <a:off x="3902079" y="0"/>
            <a:ext cx="5241925" cy="6858000"/>
          </a:xfrm>
          <a:prstGeom prst="rect">
            <a:avLst/>
          </a:prstGeom>
        </p:spPr>
      </p:pic>
      <p:sp>
        <p:nvSpPr>
          <p:cNvPr id="7" name="TextBox 15"/>
          <p:cNvSpPr txBox="1">
            <a:spLocks noChangeArrowheads="1"/>
          </p:cNvSpPr>
          <p:nvPr/>
        </p:nvSpPr>
        <p:spPr bwMode="auto">
          <a:xfrm>
            <a:off x="7937" y="2683919"/>
            <a:ext cx="389413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200" b="1" spc="140" dirty="0" smtClean="0">
                <a:solidFill>
                  <a:srgbClr val="404040"/>
                </a:solidFill>
                <a:latin typeface="Futura Std Heavy"/>
                <a:cs typeface="Futura Std Heavy"/>
              </a:rPr>
              <a:t>SENSORS</a:t>
            </a:r>
            <a:endParaRPr lang="en-US" sz="4000" b="1" spc="140" dirty="0" smtClean="0">
              <a:solidFill>
                <a:srgbClr val="404040"/>
              </a:solidFill>
              <a:latin typeface="Futura Std Heavy"/>
              <a:cs typeface="Futura Std Heavy"/>
            </a:endParaRPr>
          </a:p>
        </p:txBody>
      </p:sp>
    </p:spTree>
    <p:extLst>
      <p:ext uri="{BB962C8B-B14F-4D97-AF65-F5344CB8AC3E}">
        <p14:creationId xmlns:p14="http://schemas.microsoft.com/office/powerpoint/2010/main" val="348894182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Picture 2" descr="AlcoholReferenceSolution.png"/>
          <p:cNvSpPr>
            <a:spLocks noChangeAspect="1"/>
          </p:cNvSpPr>
          <p:nvPr/>
        </p:nvSpPr>
        <p:spPr bwMode="auto">
          <a:xfrm>
            <a:off x="1120779" y="896939"/>
            <a:ext cx="278447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231" name="TextBox 9"/>
          <p:cNvSpPr txBox="1">
            <a:spLocks noChangeArrowheads="1"/>
          </p:cNvSpPr>
          <p:nvPr/>
        </p:nvSpPr>
        <p:spPr bwMode="auto">
          <a:xfrm>
            <a:off x="4320000" y="1332000"/>
            <a:ext cx="35667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a:latin typeface="Helvetica Light" charset="0"/>
              </a:rPr>
              <a:t>Electrochemical sensor </a:t>
            </a:r>
            <a:r>
              <a:rPr lang="en-CA" sz="1600" dirty="0" smtClean="0">
                <a:latin typeface="Helvetica Light" charset="0"/>
              </a:rPr>
              <a:t>technology</a:t>
            </a:r>
          </a:p>
          <a:p>
            <a:pPr marL="285750" indent="-285750" eaLnBrk="1" hangingPunct="1">
              <a:spcAft>
                <a:spcPts val="600"/>
              </a:spcAft>
              <a:buClr>
                <a:srgbClr val="FF6600"/>
              </a:buClr>
              <a:buFont typeface="Arial"/>
              <a:buChar char="•"/>
            </a:pPr>
            <a:r>
              <a:rPr lang="en-CA" sz="1600" dirty="0" smtClean="0">
                <a:latin typeface="Helvetica Light" charset="0"/>
              </a:rPr>
              <a:t>Detects </a:t>
            </a:r>
            <a:r>
              <a:rPr lang="en-CA" sz="1600" dirty="0">
                <a:latin typeface="Helvetica Light" charset="0"/>
              </a:rPr>
              <a:t>the concentration of </a:t>
            </a:r>
            <a:r>
              <a:rPr lang="en-CA" sz="1600" dirty="0" smtClean="0">
                <a:latin typeface="Helvetica Light" charset="0"/>
              </a:rPr>
              <a:t>alcohol by </a:t>
            </a:r>
            <a:r>
              <a:rPr lang="en-CA" sz="1600" dirty="0">
                <a:latin typeface="Helvetica Light" charset="0"/>
              </a:rPr>
              <a:t>means of a chemical reaction </a:t>
            </a:r>
            <a:r>
              <a:rPr lang="en-CA" sz="1600" dirty="0" smtClean="0">
                <a:latin typeface="Helvetica Light" charset="0"/>
              </a:rPr>
              <a:t>and measurement </a:t>
            </a:r>
            <a:r>
              <a:rPr lang="en-CA" sz="1600" dirty="0">
                <a:latin typeface="Helvetica Light" charset="0"/>
              </a:rPr>
              <a:t>of an electrical </a:t>
            </a:r>
            <a:r>
              <a:rPr lang="en-CA" sz="1600" dirty="0" smtClean="0">
                <a:latin typeface="Helvetica Light" charset="0"/>
              </a:rPr>
              <a:t>current</a:t>
            </a:r>
          </a:p>
          <a:p>
            <a:pPr marL="285750" indent="-285750" eaLnBrk="1" hangingPunct="1">
              <a:spcAft>
                <a:spcPts val="600"/>
              </a:spcAft>
              <a:buClr>
                <a:srgbClr val="FF6600"/>
              </a:buClr>
              <a:buFont typeface="Arial"/>
              <a:buChar char="•"/>
            </a:pPr>
            <a:r>
              <a:rPr lang="en-CA" sz="1600" dirty="0" smtClean="0">
                <a:latin typeface="Helvetica Light" charset="0"/>
              </a:rPr>
              <a:t>Specific </a:t>
            </a:r>
            <a:r>
              <a:rPr lang="en-CA" sz="1600" dirty="0">
                <a:latin typeface="Helvetica Light" charset="0"/>
              </a:rPr>
              <a:t>for alcohol </a:t>
            </a:r>
            <a:r>
              <a:rPr lang="en-CA" sz="1600" dirty="0" smtClean="0">
                <a:latin typeface="Helvetica Light" charset="0"/>
              </a:rPr>
              <a:t>detection with </a:t>
            </a:r>
            <a:r>
              <a:rPr lang="en-CA" sz="1600" dirty="0">
                <a:latin typeface="Helvetica Light" charset="0"/>
              </a:rPr>
              <a:t>no response to ketones </a:t>
            </a:r>
            <a:r>
              <a:rPr lang="en-CA" sz="1600" dirty="0" smtClean="0">
                <a:latin typeface="Helvetica Light" charset="0"/>
              </a:rPr>
              <a:t>or hydrocarbons</a:t>
            </a:r>
          </a:p>
          <a:p>
            <a:pPr marL="285750" indent="-285750" eaLnBrk="1" hangingPunct="1">
              <a:spcAft>
                <a:spcPts val="600"/>
              </a:spcAft>
              <a:buClr>
                <a:srgbClr val="FF6600"/>
              </a:buClr>
              <a:buFont typeface="Arial"/>
              <a:buChar char="•"/>
            </a:pPr>
            <a:r>
              <a:rPr lang="en-CA" sz="1600" dirty="0" smtClean="0">
                <a:latin typeface="Helvetica Light" charset="0"/>
              </a:rPr>
              <a:t>Used by </a:t>
            </a:r>
            <a:r>
              <a:rPr lang="en-CA" sz="1600" dirty="0">
                <a:latin typeface="Helvetica Light" charset="0"/>
              </a:rPr>
              <a:t>police officers</a:t>
            </a:r>
            <a:r>
              <a:rPr lang="en-CA" sz="1600" dirty="0" smtClean="0">
                <a:latin typeface="Helvetica Light" charset="0"/>
              </a:rPr>
              <a:t>, employers </a:t>
            </a:r>
            <a:r>
              <a:rPr lang="en-CA" sz="1600" dirty="0">
                <a:latin typeface="Helvetica Light" charset="0"/>
              </a:rPr>
              <a:t>and </a:t>
            </a:r>
            <a:r>
              <a:rPr lang="en-CA" sz="1600" dirty="0" smtClean="0">
                <a:latin typeface="Helvetica Light" charset="0"/>
              </a:rPr>
              <a:t>other professionals</a:t>
            </a:r>
            <a:endParaRPr lang="en-CA" sz="1600" dirty="0">
              <a:latin typeface="Helvetica Light" charset="0"/>
            </a:endParaRPr>
          </a:p>
        </p:txBody>
      </p:sp>
      <p:sp>
        <p:nvSpPr>
          <p:cNvPr id="12"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67</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7-11-15 at 9.41.3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0825" y="711110"/>
            <a:ext cx="3144429" cy="2723213"/>
          </a:xfrm>
          <a:prstGeom prst="rect">
            <a:avLst/>
          </a:prstGeom>
        </p:spPr>
      </p:pic>
      <p:pic>
        <p:nvPicPr>
          <p:cNvPr id="3" name="Picture 2" descr="Screen Shot 2017-11-15 at 9.41.44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20779" y="3245297"/>
            <a:ext cx="2369401" cy="2935372"/>
          </a:xfrm>
          <a:prstGeom prst="rect">
            <a:avLst/>
          </a:prstGeom>
        </p:spPr>
      </p:pic>
      <p:sp>
        <p:nvSpPr>
          <p:cNvPr id="14" name="TextBox 26"/>
          <p:cNvSpPr txBox="1">
            <a:spLocks noChangeArrowheads="1"/>
          </p:cNvSpPr>
          <p:nvPr/>
        </p:nvSpPr>
        <p:spPr bwMode="auto">
          <a:xfrm>
            <a:off x="1694674" y="3139227"/>
            <a:ext cx="11079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Mini sensor</a:t>
            </a:r>
            <a:endParaRPr lang="en-US" sz="1400" dirty="0">
              <a:solidFill>
                <a:srgbClr val="808080"/>
              </a:solidFill>
              <a:latin typeface="Helvetica Light" charset="0"/>
            </a:endParaRPr>
          </a:p>
        </p:txBody>
      </p:sp>
      <p:sp>
        <p:nvSpPr>
          <p:cNvPr id="15" name="TextBox 26"/>
          <p:cNvSpPr txBox="1">
            <a:spLocks noChangeArrowheads="1"/>
          </p:cNvSpPr>
          <p:nvPr/>
        </p:nvSpPr>
        <p:spPr bwMode="auto">
          <a:xfrm>
            <a:off x="1821674" y="5872892"/>
            <a:ext cx="12234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Micro sensor</a:t>
            </a:r>
            <a:endParaRPr lang="en-US" sz="1400" dirty="0">
              <a:solidFill>
                <a:srgbClr val="808080"/>
              </a:solidFill>
              <a:latin typeface="Helvetica Light" charset="0"/>
            </a:endParaRPr>
          </a:p>
        </p:txBody>
      </p:sp>
      <p:sp>
        <p:nvSpPr>
          <p:cNvPr id="11" name="TextBox 15"/>
          <p:cNvSpPr txBox="1">
            <a:spLocks noChangeArrowheads="1"/>
          </p:cNvSpPr>
          <p:nvPr/>
        </p:nvSpPr>
        <p:spPr bwMode="auto">
          <a:xfrm>
            <a:off x="141288" y="110020"/>
            <a:ext cx="3894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spc="140" dirty="0" smtClean="0">
                <a:solidFill>
                  <a:srgbClr val="404040"/>
                </a:solidFill>
                <a:latin typeface="Futura Std Heavy"/>
                <a:cs typeface="Futura Std Heavy"/>
              </a:rPr>
              <a:t>SENSORS</a:t>
            </a:r>
            <a:endParaRPr lang="en-US" sz="4000" b="1" spc="140" dirty="0" smtClean="0">
              <a:solidFill>
                <a:srgbClr val="404040"/>
              </a:solidFill>
              <a:latin typeface="Futura Std Heavy"/>
              <a:cs typeface="Futura Std Heavy"/>
            </a:endParaRPr>
          </a:p>
        </p:txBody>
      </p:sp>
      <p:sp>
        <p:nvSpPr>
          <p:cNvPr id="17" name="TextBox 26"/>
          <p:cNvSpPr txBox="1">
            <a:spLocks noChangeArrowheads="1"/>
          </p:cNvSpPr>
          <p:nvPr/>
        </p:nvSpPr>
        <p:spPr bwMode="auto">
          <a:xfrm>
            <a:off x="2086927" y="219606"/>
            <a:ext cx="11724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Accessories</a:t>
            </a:r>
            <a:endParaRPr lang="en-US" sz="1400" dirty="0">
              <a:latin typeface="Helvetica Light" charset="0"/>
            </a:endParaRPr>
          </a:p>
        </p:txBody>
      </p:sp>
      <p:cxnSp>
        <p:nvCxnSpPr>
          <p:cNvPr id="18" name="Straight Connector 17"/>
          <p:cNvCxnSpPr/>
          <p:nvPr/>
        </p:nvCxnSpPr>
        <p:spPr>
          <a:xfrm>
            <a:off x="2001198" y="227542"/>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23732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27101"/>
            <a:ext cx="9144000" cy="584776"/>
          </a:xfrm>
          <a:prstGeom prst="rect">
            <a:avLst/>
          </a:prstGeom>
          <a:noFill/>
        </p:spPr>
        <p:txBody>
          <a:bodyPr>
            <a:spAutoFit/>
          </a:bodyPr>
          <a:lstStyle/>
          <a:p>
            <a:pPr algn="ctr" fontAlgn="auto">
              <a:spcBef>
                <a:spcPts val="0"/>
              </a:spcBef>
              <a:spcAft>
                <a:spcPts val="0"/>
              </a:spcAft>
              <a:defRPr/>
            </a:pPr>
            <a:r>
              <a:rPr lang="en-US" sz="3200" spc="140" dirty="0">
                <a:solidFill>
                  <a:schemeClr val="tx1">
                    <a:lumMod val="85000"/>
                    <a:lumOff val="15000"/>
                  </a:schemeClr>
                </a:solidFill>
                <a:latin typeface="Helvetica Light"/>
                <a:ea typeface="+mn-ea"/>
                <a:cs typeface="Helvetica Light"/>
              </a:rPr>
              <a:t>Certifications</a:t>
            </a:r>
          </a:p>
        </p:txBody>
      </p:sp>
      <p:pic>
        <p:nvPicPr>
          <p:cNvPr id="53252" name="Picture 1" descr="Screen Shot 2016-05-16 at 2.57.44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996387" y="2854476"/>
            <a:ext cx="5151235"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7"/>
          <p:cNvSpPr txBox="1">
            <a:spLocks noChangeArrowheads="1"/>
          </p:cNvSpPr>
          <p:nvPr/>
        </p:nvSpPr>
        <p:spPr bwMode="auto">
          <a:xfrm>
            <a:off x="1504954" y="1690690"/>
            <a:ext cx="6170613"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lnSpc>
                <a:spcPct val="130000"/>
              </a:lnSpc>
            </a:pPr>
            <a:r>
              <a:rPr lang="en-US" sz="1600" dirty="0">
                <a:latin typeface="Helvetica Light" charset="0"/>
              </a:rPr>
              <a:t>ACS is proud of its operations and quality management.</a:t>
            </a:r>
          </a:p>
          <a:p>
            <a:pPr algn="ctr" eaLnBrk="1" hangingPunct="1">
              <a:lnSpc>
                <a:spcPct val="130000"/>
              </a:lnSpc>
            </a:pPr>
            <a:r>
              <a:rPr lang="en-US" sz="1600" dirty="0">
                <a:latin typeface="Helvetica Light" charset="0"/>
              </a:rPr>
              <a:t> We have achieved some of the industry’s best known quality management certifications.</a:t>
            </a:r>
          </a:p>
        </p:txBody>
      </p:sp>
      <p:sp>
        <p:nvSpPr>
          <p:cNvPr id="9" name="TextBox 10"/>
          <p:cNvSpPr txBox="1">
            <a:spLocks noChangeAspect="1" noChangeArrowheads="1"/>
          </p:cNvSpPr>
          <p:nvPr/>
        </p:nvSpPr>
        <p:spPr bwMode="auto">
          <a:xfrm>
            <a:off x="8636775" y="6459813"/>
            <a:ext cx="364202" cy="276999"/>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68</a:t>
            </a:fld>
            <a:endParaRPr lang="en-US" sz="1600" b="1" dirty="0">
              <a:solidFill>
                <a:schemeClr val="bg1"/>
              </a:solidFill>
              <a:latin typeface="Helvetica Light"/>
              <a:cs typeface="Helvetica Light"/>
            </a:endParaRPr>
          </a:p>
        </p:txBody>
      </p:sp>
      <p:pic>
        <p:nvPicPr>
          <p:cNvPr id="11" name="Picture 12" descr="Screen Shot 2016-05-16 at 9.42.07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07447" y="6412121"/>
            <a:ext cx="943428" cy="42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2LA-accredited-symbol.4169.01-ISO-IEC-1702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9414" y="4683263"/>
            <a:ext cx="2001176" cy="1620000"/>
          </a:xfrm>
          <a:prstGeom prst="rect">
            <a:avLst/>
          </a:prstGeom>
        </p:spPr>
      </p:pic>
      <p:pic>
        <p:nvPicPr>
          <p:cNvPr id="3" name="Picture 2" descr="A2LA-accredited-symbol.4169.02-ISO-1703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56666" y="4683263"/>
            <a:ext cx="2001176" cy="162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3"/>
          </p:nvPr>
        </p:nvSpPr>
        <p:spPr/>
        <p:txBody>
          <a:bodyPr>
            <a:normAutofit/>
          </a:bodyPr>
          <a:lstStyle/>
          <a:p>
            <a:r>
              <a:rPr lang="en-US" sz="1600" dirty="0" smtClean="0"/>
              <a:t>TBD</a:t>
            </a:r>
            <a:endParaRPr lang="en-US" sz="1600" dirty="0"/>
          </a:p>
          <a:p>
            <a:r>
              <a:rPr lang="en-US" sz="1600" dirty="0" err="1" smtClean="0"/>
              <a:t>TBDy</a:t>
            </a:r>
            <a:r>
              <a:rPr lang="en-US" sz="1600" dirty="0" err="1" smtClean="0"/>
              <a:t>@acs-corp.com</a:t>
            </a:r>
            <a:endParaRPr lang="en-US" sz="1600" dirty="0"/>
          </a:p>
          <a:p>
            <a:endParaRPr lang="en-US" sz="1600" dirty="0"/>
          </a:p>
        </p:txBody>
      </p:sp>
      <p:sp>
        <p:nvSpPr>
          <p:cNvPr id="12" name="Text Placeholder 11"/>
          <p:cNvSpPr>
            <a:spLocks noGrp="1"/>
          </p:cNvSpPr>
          <p:nvPr>
            <p:ph type="body" sz="quarter" idx="19"/>
          </p:nvPr>
        </p:nvSpPr>
        <p:spPr/>
        <p:txBody>
          <a:bodyPr/>
          <a:lstStyle/>
          <a:p>
            <a:r>
              <a:rPr lang="en-US" dirty="0"/>
              <a:t>Thank you!</a:t>
            </a:r>
          </a:p>
        </p:txBody>
      </p:sp>
      <p:sp>
        <p:nvSpPr>
          <p:cNvPr id="6" name="Slide Number Placeholder 5"/>
          <p:cNvSpPr>
            <a:spLocks noGrp="1"/>
          </p:cNvSpPr>
          <p:nvPr>
            <p:ph type="sldNum" sz="quarter" idx="4"/>
          </p:nvPr>
        </p:nvSpPr>
        <p:spPr/>
        <p:txBody>
          <a:bodyPr/>
          <a:lstStyle/>
          <a:p>
            <a:fld id="{7ACD81F6-425B-DF43-9012-9658D983B32C}" type="slidenum">
              <a:rPr lang="en-US" smtClean="0"/>
              <a:pPr/>
              <a:t>69</a:t>
            </a:fld>
            <a:endParaRPr lang="en-US" dirty="0"/>
          </a:p>
        </p:txBody>
      </p:sp>
      <p:sp>
        <p:nvSpPr>
          <p:cNvPr id="9" name="Content Placeholder 8"/>
          <p:cNvSpPr>
            <a:spLocks noGrp="1"/>
          </p:cNvSpPr>
          <p:nvPr>
            <p:ph sz="quarter" idx="20"/>
          </p:nvPr>
        </p:nvSpPr>
        <p:spPr/>
        <p:txBody>
          <a:bodyPr>
            <a:normAutofit/>
          </a:bodyPr>
          <a:lstStyle/>
          <a:p>
            <a:pPr algn="r"/>
            <a:r>
              <a:rPr lang="en-US" sz="2800" dirty="0"/>
              <a:t>Q &amp; A</a:t>
            </a:r>
          </a:p>
        </p:txBody>
      </p:sp>
    </p:spTree>
    <p:extLst>
      <p:ext uri="{BB962C8B-B14F-4D97-AF65-F5344CB8AC3E}">
        <p14:creationId xmlns:p14="http://schemas.microsoft.com/office/powerpoint/2010/main" val="40094170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656972EE-ED08-BE4A-BE23-44467B004993}" type="slidenum">
              <a:rPr lang="en-US" smtClean="0"/>
              <a:pPr/>
              <a:t>7</a:t>
            </a:fld>
            <a:endParaRPr lang="en-US" dirty="0"/>
          </a:p>
        </p:txBody>
      </p:sp>
      <p:sp>
        <p:nvSpPr>
          <p:cNvPr id="53" name="Content Placeholder 52"/>
          <p:cNvSpPr>
            <a:spLocks noGrp="1"/>
          </p:cNvSpPr>
          <p:nvPr>
            <p:ph idx="18"/>
          </p:nvPr>
        </p:nvSpPr>
        <p:spPr/>
        <p:txBody>
          <a:bodyPr/>
          <a:lstStyle/>
          <a:p>
            <a:r>
              <a:rPr lang="en-US" dirty="0" smtClean="0"/>
              <a:t>  </a:t>
            </a:r>
            <a:endParaRPr lang="en-US" dirty="0"/>
          </a:p>
        </p:txBody>
      </p:sp>
      <p:sp>
        <p:nvSpPr>
          <p:cNvPr id="50" name="Title 49"/>
          <p:cNvSpPr>
            <a:spLocks noGrp="1"/>
          </p:cNvSpPr>
          <p:nvPr>
            <p:ph type="title"/>
          </p:nvPr>
        </p:nvSpPr>
        <p:spPr/>
        <p:txBody>
          <a:bodyPr/>
          <a:lstStyle/>
          <a:p>
            <a:r>
              <a:rPr lang="en-US" sz="2400" dirty="0" smtClean="0"/>
              <a:t>ACS. Locations</a:t>
            </a:r>
            <a:endParaRPr lang="en-US" sz="2400" dirty="0"/>
          </a:p>
        </p:txBody>
      </p:sp>
      <p:pic>
        <p:nvPicPr>
          <p:cNvPr id="5" name="Picture 4" descr="ALCOLOCK World Map TEST-02.png"/>
          <p:cNvPicPr>
            <a:picLocks noChangeAspect="1"/>
          </p:cNvPicPr>
          <p:nvPr/>
        </p:nvPicPr>
        <p:blipFill rotWithShape="1">
          <a:blip r:embed="rId2" cstate="print">
            <a:extLst>
              <a:ext uri="{28A0092B-C50C-407E-A947-70E740481C1C}">
                <a14:useLocalDpi xmlns:a14="http://schemas.microsoft.com/office/drawing/2010/main" val="0"/>
              </a:ext>
            </a:extLst>
          </a:blip>
          <a:srcRect l="6483" t="15047" r="12286" b="10166"/>
          <a:stretch/>
        </p:blipFill>
        <p:spPr>
          <a:xfrm>
            <a:off x="235062" y="901506"/>
            <a:ext cx="8601365" cy="5891731"/>
          </a:xfrm>
          <a:prstGeom prst="rect">
            <a:avLst/>
          </a:prstGeom>
        </p:spPr>
      </p:pic>
    </p:spTree>
    <p:extLst>
      <p:ext uri="{BB962C8B-B14F-4D97-AF65-F5344CB8AC3E}">
        <p14:creationId xmlns:p14="http://schemas.microsoft.com/office/powerpoint/2010/main" val="2833289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ositphotos_8171361_origina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 name="Title 1"/>
          <p:cNvSpPr txBox="1">
            <a:spLocks/>
          </p:cNvSpPr>
          <p:nvPr/>
        </p:nvSpPr>
        <p:spPr>
          <a:xfrm>
            <a:off x="0" y="4652964"/>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cs typeface="Helvetica Light"/>
              </a:rPr>
              <a:t>Alcohol Interlocks</a:t>
            </a:r>
          </a:p>
        </p:txBody>
      </p:sp>
    </p:spTree>
    <p:extLst>
      <p:ext uri="{BB962C8B-B14F-4D97-AF65-F5344CB8AC3E}">
        <p14:creationId xmlns:p14="http://schemas.microsoft.com/office/powerpoint/2010/main" val="24626931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656972EE-ED08-BE4A-BE23-44467B004993}" type="slidenum">
              <a:rPr lang="en-US" smtClean="0"/>
              <a:pPr/>
              <a:t>9</a:t>
            </a:fld>
            <a:endParaRPr lang="en-US" dirty="0"/>
          </a:p>
        </p:txBody>
      </p:sp>
      <p:sp>
        <p:nvSpPr>
          <p:cNvPr id="53" name="Content Placeholder 52"/>
          <p:cNvSpPr>
            <a:spLocks noGrp="1"/>
          </p:cNvSpPr>
          <p:nvPr>
            <p:ph idx="18"/>
          </p:nvPr>
        </p:nvSpPr>
        <p:spPr/>
        <p:txBody>
          <a:bodyPr/>
          <a:lstStyle/>
          <a:p>
            <a:r>
              <a:rPr lang="en-US" dirty="0" smtClean="0"/>
              <a:t>  </a:t>
            </a:r>
            <a:endParaRPr lang="en-US" dirty="0"/>
          </a:p>
        </p:txBody>
      </p:sp>
      <p:sp>
        <p:nvSpPr>
          <p:cNvPr id="5" name="Content Placeholder 2"/>
          <p:cNvSpPr txBox="1">
            <a:spLocks/>
          </p:cNvSpPr>
          <p:nvPr/>
        </p:nvSpPr>
        <p:spPr>
          <a:xfrm>
            <a:off x="3365500" y="624840"/>
            <a:ext cx="4572000" cy="6096000"/>
          </a:xfrm>
          <a:prstGeom prst="rect">
            <a:avLst/>
          </a:prstGeom>
        </p:spPr>
        <p:txBody>
          <a:bodyPr/>
          <a:lstStyle>
            <a:lvl1pPr marL="0" indent="0" algn="l" defTabSz="457200" rtl="0" eaLnBrk="1" latinLnBrk="0" hangingPunct="1">
              <a:spcBef>
                <a:spcPct val="20000"/>
              </a:spcBef>
              <a:buFont typeface="Arial"/>
              <a:buNone/>
              <a:defRPr sz="1200" b="0" i="0" kern="1200">
                <a:solidFill>
                  <a:schemeClr val="tx1">
                    <a:lumMod val="65000"/>
                    <a:lumOff val="35000"/>
                  </a:schemeClr>
                </a:solidFill>
                <a:latin typeface="Helvetica Light"/>
                <a:ea typeface="+mn-ea"/>
                <a:cs typeface="Helvetica Light"/>
              </a:defRPr>
            </a:lvl1pPr>
            <a:lvl2pPr marL="628650" indent="-171450" algn="l" defTabSz="457200" rtl="0" eaLnBrk="1" latinLnBrk="0" hangingPunct="1">
              <a:spcBef>
                <a:spcPct val="20000"/>
              </a:spcBef>
              <a:buClr>
                <a:srgbClr val="F47920"/>
              </a:buClr>
              <a:buFont typeface="Arial"/>
              <a:buChar char="•"/>
              <a:defRPr sz="1200" b="0" i="0" kern="1200">
                <a:solidFill>
                  <a:schemeClr val="tx1">
                    <a:lumMod val="65000"/>
                    <a:lumOff val="35000"/>
                  </a:schemeClr>
                </a:solidFill>
                <a:latin typeface="Helvetica Light"/>
                <a:ea typeface="+mn-ea"/>
                <a:cs typeface="Helvetica Light"/>
              </a:defRPr>
            </a:lvl2pPr>
            <a:lvl3pPr marL="11430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3pPr>
            <a:lvl4pPr marL="1600200" indent="-228600" algn="l" defTabSz="457200" rtl="0" eaLnBrk="1" latinLnBrk="0" hangingPunct="1">
              <a:spcBef>
                <a:spcPct val="20000"/>
              </a:spcBef>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4pPr>
            <a:lvl5pPr marL="2057400" indent="-228600" algn="l" defTabSz="457200" rtl="0" eaLnBrk="1" latinLnBrk="0" hangingPunct="1">
              <a:spcBef>
                <a:spcPct val="20000"/>
              </a:spcBef>
              <a:buFont typeface="Lucida Grande"/>
              <a:buChar char="»"/>
              <a:defRPr sz="1200" b="0" i="0" kern="1200">
                <a:solidFill>
                  <a:schemeClr val="tx1">
                    <a:lumMod val="65000"/>
                    <a:lumOff val="35000"/>
                  </a:schemeClr>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03200" indent="-203200">
              <a:lnSpc>
                <a:spcPct val="120000"/>
              </a:lnSpc>
              <a:spcBef>
                <a:spcPts val="1200"/>
              </a:spcBef>
              <a:buClr>
                <a:srgbClr val="73B632"/>
              </a:buClr>
              <a:buSzPct val="100000"/>
              <a:buFont typeface="Arial"/>
              <a:buChar char="•"/>
              <a:defRPr sz="1600" i="0"/>
            </a:pPr>
            <a:r>
              <a:rPr lang="en-US" sz="1600" smtClean="0"/>
              <a:t>We manufacture our own ignition interlocks and stand behind their reliability</a:t>
            </a:r>
          </a:p>
          <a:p>
            <a:pPr marL="203200" indent="-203200">
              <a:lnSpc>
                <a:spcPct val="120000"/>
              </a:lnSpc>
              <a:spcBef>
                <a:spcPts val="1200"/>
              </a:spcBef>
              <a:buClr>
                <a:srgbClr val="73B632"/>
              </a:buClr>
              <a:buSzPct val="100000"/>
              <a:buFont typeface="Arial"/>
              <a:buChar char="•"/>
              <a:defRPr sz="1600" i="0"/>
            </a:pPr>
            <a:r>
              <a:rPr lang="en-US" sz="1600" smtClean="0"/>
              <a:t>Customers’ concerns are heard and addressed 24/7 through our toll-free technical support line</a:t>
            </a:r>
          </a:p>
          <a:p>
            <a:pPr marL="203200" indent="-203200">
              <a:lnSpc>
                <a:spcPct val="120000"/>
              </a:lnSpc>
              <a:spcBef>
                <a:spcPts val="1200"/>
              </a:spcBef>
              <a:buClr>
                <a:srgbClr val="73B632"/>
              </a:buClr>
              <a:buSzPct val="100000"/>
              <a:buFont typeface="Arial"/>
              <a:buChar char="•"/>
              <a:defRPr sz="1600" i="0"/>
            </a:pPr>
            <a:r>
              <a:rPr lang="en-US" sz="1600" smtClean="0"/>
              <a:t>Intellihum™ and other technologies verify that the provided breath sample is human</a:t>
            </a:r>
          </a:p>
          <a:p>
            <a:pPr marL="203200" indent="-203200">
              <a:lnSpc>
                <a:spcPct val="120000"/>
              </a:lnSpc>
              <a:spcBef>
                <a:spcPts val="1200"/>
              </a:spcBef>
              <a:buClr>
                <a:srgbClr val="73B632"/>
              </a:buClr>
              <a:buSzPct val="100000"/>
              <a:buFont typeface="Arial"/>
              <a:buChar char="•"/>
              <a:defRPr sz="1600" i="0"/>
            </a:pPr>
            <a:r>
              <a:rPr lang="en-US" sz="1600" smtClean="0"/>
              <a:t>Police-grade fuel cell technology provides accurate readings</a:t>
            </a:r>
          </a:p>
          <a:p>
            <a:pPr marL="203200" indent="-203200">
              <a:lnSpc>
                <a:spcPct val="120000"/>
              </a:lnSpc>
              <a:spcBef>
                <a:spcPts val="1200"/>
              </a:spcBef>
              <a:buClr>
                <a:srgbClr val="73B632"/>
              </a:buClr>
              <a:buSzPct val="100000"/>
              <a:buFont typeface="Arial"/>
              <a:buChar char="•"/>
              <a:defRPr sz="1600" i="0"/>
            </a:pPr>
            <a:r>
              <a:rPr lang="en-US" sz="1600" smtClean="0"/>
              <a:t>Integrated fail-safes ensure that clients will not be mistakenly stranded</a:t>
            </a:r>
          </a:p>
          <a:p>
            <a:pPr marL="203200" indent="-203200">
              <a:lnSpc>
                <a:spcPct val="120000"/>
              </a:lnSpc>
              <a:spcBef>
                <a:spcPts val="1200"/>
              </a:spcBef>
              <a:buClr>
                <a:srgbClr val="73B632"/>
              </a:buClr>
              <a:buSzPct val="100000"/>
              <a:buFont typeface="Arial"/>
              <a:buChar char="•"/>
              <a:defRPr sz="1600" i="0"/>
            </a:pPr>
            <a:r>
              <a:rPr lang="en-US" sz="1600" smtClean="0"/>
              <a:t>Fully customizable reports are designed to meet the requirements of any laws or governing bodies</a:t>
            </a:r>
            <a:endParaRPr lang="en-US" sz="1600" dirty="0"/>
          </a:p>
        </p:txBody>
      </p:sp>
      <p:sp>
        <p:nvSpPr>
          <p:cNvPr id="6" name="Text Placeholder 4"/>
          <p:cNvSpPr txBox="1">
            <a:spLocks/>
          </p:cNvSpPr>
          <p:nvPr/>
        </p:nvSpPr>
        <p:spPr>
          <a:xfrm>
            <a:off x="381000" y="548642"/>
            <a:ext cx="2730500" cy="1942561"/>
          </a:xfrm>
          <a:prstGeom prst="rect">
            <a:avLst/>
          </a:prstGeom>
          <a:extLst>
            <a:ext uri="{C572A759-6A51-4108-AA02-DFA0A04FC94B}">
              <ma14:wrappingTextBoxFlag xmlns:ma14="http://schemas.microsoft.com/office/mac/drawingml/2011/main" val="1"/>
            </a:ext>
          </a:extLst>
        </p:spPr>
        <p:txBody>
          <a:bodyPr vert="horz" lIns="180000" tIns="45720" rIns="91440" bIns="45720" rtlCol="0">
            <a:normAutofit/>
          </a:bodyPr>
          <a:lstStyle>
            <a:lvl1pPr marL="0" indent="0" algn="l" defTabSz="457200" rtl="0" eaLnBrk="1" latinLnBrk="0" hangingPunct="1">
              <a:lnSpc>
                <a:spcPct val="100000"/>
              </a:lnSpc>
              <a:spcBef>
                <a:spcPts val="0"/>
              </a:spcBef>
              <a:spcAft>
                <a:spcPts val="600"/>
              </a:spcAft>
              <a:buClr>
                <a:srgbClr val="F47920"/>
              </a:buClr>
              <a:buFont typeface="Arial"/>
              <a:buNone/>
              <a:defRPr sz="1400" b="0" i="0" kern="1200" baseline="0">
                <a:solidFill>
                  <a:schemeClr val="tx1">
                    <a:lumMod val="65000"/>
                    <a:lumOff val="35000"/>
                  </a:schemeClr>
                </a:solidFill>
                <a:latin typeface="Helvetica Light"/>
                <a:ea typeface="+mn-ea"/>
                <a:cs typeface="Helvetica Light"/>
              </a:defRPr>
            </a:lvl1pPr>
            <a:lvl2pPr marL="742950" indent="-285750" algn="l" defTabSz="457200" rtl="0" eaLnBrk="1" latinLnBrk="0" hangingPunct="1">
              <a:lnSpc>
                <a:spcPct val="100000"/>
              </a:lnSpc>
              <a:spcBef>
                <a:spcPts val="0"/>
              </a:spcBef>
              <a:spcAft>
                <a:spcPts val="600"/>
              </a:spcAft>
              <a:buClr>
                <a:srgbClr val="F47920"/>
              </a:buClr>
              <a:buFont typeface="Arial"/>
              <a:buChar char="•"/>
              <a:defRPr sz="1400" b="0" i="0" kern="1200">
                <a:solidFill>
                  <a:schemeClr val="tx1">
                    <a:lumMod val="65000"/>
                    <a:lumOff val="35000"/>
                  </a:schemeClr>
                </a:solidFill>
                <a:latin typeface="Helvetica Light"/>
                <a:ea typeface="+mn-ea"/>
                <a:cs typeface="Helvetica Light"/>
              </a:defRPr>
            </a:lvl2pPr>
            <a:lvl3pPr marL="1143000" indent="-228600" algn="l" defTabSz="457200" rtl="0" eaLnBrk="1" latinLnBrk="0" hangingPunct="1">
              <a:lnSpc>
                <a:spcPct val="100000"/>
              </a:lnSpc>
              <a:spcBef>
                <a:spcPts val="0"/>
              </a:spcBef>
              <a:spcAft>
                <a:spcPts val="600"/>
              </a:spcAft>
              <a:buClr>
                <a:srgbClr val="F47920"/>
              </a:buClr>
              <a:buFont typeface="Lucida Grande"/>
              <a:buChar char="–"/>
              <a:defRPr sz="1400" b="0" i="0" kern="1200" baseline="0">
                <a:solidFill>
                  <a:schemeClr val="tx1">
                    <a:lumMod val="65000"/>
                    <a:lumOff val="35000"/>
                  </a:schemeClr>
                </a:solidFill>
                <a:latin typeface="Helvetica Light"/>
                <a:ea typeface="+mn-ea"/>
                <a:cs typeface="Helvetica Light"/>
              </a:defRPr>
            </a:lvl3pPr>
            <a:lvl4pPr marL="1600200" indent="-228600" algn="l" defTabSz="457200" rtl="0" eaLnBrk="1" latinLnBrk="0" hangingPunct="1">
              <a:lnSpc>
                <a:spcPct val="100000"/>
              </a:lnSpc>
              <a:spcBef>
                <a:spcPts val="0"/>
              </a:spcBef>
              <a:spcAft>
                <a:spcPts val="500"/>
              </a:spcAft>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4pPr>
            <a:lvl5pPr marL="2057400" indent="-228600" algn="l" defTabSz="457200" rtl="0" eaLnBrk="1" latinLnBrk="0" hangingPunct="1">
              <a:lnSpc>
                <a:spcPct val="100000"/>
              </a:lnSpc>
              <a:spcBef>
                <a:spcPts val="0"/>
              </a:spcBef>
              <a:spcAft>
                <a:spcPts val="500"/>
              </a:spcAft>
              <a:buClr>
                <a:srgbClr val="F47920"/>
              </a:buClr>
              <a:buFont typeface="Lucida Grande"/>
              <a:buChar char="»"/>
              <a:defRPr sz="1200" b="0" i="0" kern="1200">
                <a:solidFill>
                  <a:schemeClr val="tx1">
                    <a:lumMod val="65000"/>
                    <a:lumOff val="35000"/>
                  </a:schemeClr>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700"/>
              </a:spcBef>
              <a:defRPr sz="3000" spc="-187">
                <a:solidFill>
                  <a:srgbClr val="73B632"/>
                </a:solidFill>
              </a:defRPr>
            </a:pPr>
            <a:r>
              <a:rPr lang="en-US" sz="3000" spc="-187" dirty="0" smtClean="0">
                <a:solidFill>
                  <a:srgbClr val="73B632"/>
                </a:solidFill>
              </a:rPr>
              <a:t>ALCOLOCK</a:t>
            </a:r>
            <a:r>
              <a:rPr lang="en-US" sz="3000" spc="-187" baseline="29866" dirty="0" smtClean="0">
                <a:solidFill>
                  <a:srgbClr val="73B632"/>
                </a:solidFill>
              </a:rPr>
              <a:t>™</a:t>
            </a:r>
            <a:r>
              <a:rPr lang="en-US" sz="3000" spc="-187" dirty="0" smtClean="0">
                <a:solidFill>
                  <a:srgbClr val="73B632"/>
                </a:solidFill>
              </a:rPr>
              <a:t> Advantage</a:t>
            </a:r>
            <a:endParaRPr lang="en-US" sz="3000" spc="-187" dirty="0">
              <a:solidFill>
                <a:srgbClr val="73B632"/>
              </a:solidFill>
            </a:endParaRPr>
          </a:p>
        </p:txBody>
      </p:sp>
    </p:spTree>
    <p:extLst>
      <p:ext uri="{BB962C8B-B14F-4D97-AF65-F5344CB8AC3E}">
        <p14:creationId xmlns:p14="http://schemas.microsoft.com/office/powerpoint/2010/main" val="2553045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11955</TotalTime>
  <Words>4563</Words>
  <Application>Microsoft Macintosh PowerPoint</Application>
  <PresentationFormat>On-screen Show (4:3)</PresentationFormat>
  <Paragraphs>616</Paragraphs>
  <Slides>69</Slides>
  <Notes>33</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PowerPoint Presentation</vt:lpstr>
      <vt:lpstr>AGENDA</vt:lpstr>
      <vt:lpstr>ACS. Overview</vt:lpstr>
      <vt:lpstr>ACS. Operations</vt:lpstr>
      <vt:lpstr>ACS. People</vt:lpstr>
      <vt:lpstr>ACS. Quality</vt:lpstr>
      <vt:lpstr>ACS. 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Dacanay</dc:creator>
  <cp:lastModifiedBy>Tony</cp:lastModifiedBy>
  <cp:revision>333</cp:revision>
  <cp:lastPrinted>2016-05-17T16:51:05Z</cp:lastPrinted>
  <dcterms:created xsi:type="dcterms:W3CDTF">2016-05-16T13:26:10Z</dcterms:created>
  <dcterms:modified xsi:type="dcterms:W3CDTF">2018-05-11T20:16:51Z</dcterms:modified>
</cp:coreProperties>
</file>